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7" r:id="rId2"/>
    <p:sldId id="320" r:id="rId3"/>
    <p:sldId id="326" r:id="rId4"/>
    <p:sldId id="325" r:id="rId5"/>
    <p:sldId id="328" r:id="rId6"/>
    <p:sldId id="331" r:id="rId7"/>
    <p:sldId id="332" r:id="rId8"/>
    <p:sldId id="329" r:id="rId9"/>
    <p:sldId id="333" r:id="rId10"/>
    <p:sldId id="335" r:id="rId11"/>
    <p:sldId id="336" r:id="rId12"/>
    <p:sldId id="337" r:id="rId13"/>
    <p:sldId id="338" r:id="rId14"/>
    <p:sldId id="339" r:id="rId15"/>
    <p:sldId id="342" r:id="rId16"/>
    <p:sldId id="343" r:id="rId17"/>
    <p:sldId id="340" r:id="rId18"/>
    <p:sldId id="341" r:id="rId19"/>
    <p:sldId id="344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065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28/11/2025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Afbeelding 3" descr="Leef je uit op de Dolfi Swing carrousel in Boudewijn Seapark Brugge.">
            <a:extLst>
              <a:ext uri="{FF2B5EF4-FFF2-40B4-BE49-F238E27FC236}">
                <a16:creationId xmlns:a16="http://schemas.microsoft.com/office/drawing/2014/main" id="{CFEF793D-88F3-D9C9-5663-8953C8077E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2" r="28156" b="1"/>
          <a:stretch>
            <a:fillRect/>
          </a:stretch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Afbeelding 2" descr="Afbeelding met tekenfilm, clipart, ontwerp&#10;&#10;Door AI gegenereerde inhoud is mogelijk onjuist.">
            <a:extLst>
              <a:ext uri="{FF2B5EF4-FFF2-40B4-BE49-F238E27FC236}">
                <a16:creationId xmlns:a16="http://schemas.microsoft.com/office/drawing/2014/main" id="{671F4C39-2A5E-F979-5504-26A1A192FA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6" r="22670"/>
          <a:stretch>
            <a:fillRect/>
          </a:stretch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7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6E0D825-B7B3-762A-081E-EE7AB5F93E8E}"/>
              </a:ext>
            </a:extLst>
          </p:cNvPr>
          <p:cNvSpPr txBox="1"/>
          <p:nvPr/>
        </p:nvSpPr>
        <p:spPr>
          <a:xfrm>
            <a:off x="642598" y="230557"/>
            <a:ext cx="4680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Praatplaten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2" name="Afbeelding 1" descr="Afbeelding met buitenshuis, speeltuin, boom, hemel&#10;&#10;Door AI gegenereerde inhoud is mogelijk onjuist.">
            <a:extLst>
              <a:ext uri="{FF2B5EF4-FFF2-40B4-BE49-F238E27FC236}">
                <a16:creationId xmlns:a16="http://schemas.microsoft.com/office/drawing/2014/main" id="{22A81BC0-E05F-4124-858D-6B7825EEED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384" r="1069" b="2804"/>
          <a:stretch>
            <a:fillRect/>
          </a:stretch>
        </p:blipFill>
        <p:spPr bwMode="auto">
          <a:xfrm>
            <a:off x="7973093" y="3636440"/>
            <a:ext cx="3193126" cy="1899727"/>
          </a:xfrm>
          <a:prstGeom prst="roundRect">
            <a:avLst/>
          </a:prstGeom>
          <a:ln w="25400">
            <a:solidFill>
              <a:srgbClr val="E6A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Afbeelding 2" descr="Ga tot bijna 7 meter van de grond en ‘drop’ keisnel naar beneden! Voel je de kriebels al?">
            <a:extLst>
              <a:ext uri="{FF2B5EF4-FFF2-40B4-BE49-F238E27FC236}">
                <a16:creationId xmlns:a16="http://schemas.microsoft.com/office/drawing/2014/main" id="{B76223B2-8352-D208-4CC5-8E5529F08A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7" r="12528"/>
          <a:stretch>
            <a:fillRect/>
          </a:stretch>
        </p:blipFill>
        <p:spPr bwMode="auto">
          <a:xfrm>
            <a:off x="642598" y="1443542"/>
            <a:ext cx="3173321" cy="1879922"/>
          </a:xfrm>
          <a:prstGeom prst="roundRect">
            <a:avLst/>
          </a:prstGeom>
          <a:noFill/>
          <a:ln w="25400">
            <a:solidFill>
              <a:srgbClr val="E6A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fbeelding 5" descr="Leef je uit op de Dolfi Swing carrousel in Boudewijn Seapark Brugge.">
            <a:extLst>
              <a:ext uri="{FF2B5EF4-FFF2-40B4-BE49-F238E27FC236}">
                <a16:creationId xmlns:a16="http://schemas.microsoft.com/office/drawing/2014/main" id="{5B87CA46-8425-BC67-32BF-4CEF84589E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1" r="18796"/>
          <a:stretch>
            <a:fillRect/>
          </a:stretch>
        </p:blipFill>
        <p:spPr bwMode="auto">
          <a:xfrm>
            <a:off x="7944396" y="1480523"/>
            <a:ext cx="3289102" cy="1948477"/>
          </a:xfrm>
          <a:prstGeom prst="roundRect">
            <a:avLst/>
          </a:prstGeom>
          <a:noFill/>
          <a:ln w="25400">
            <a:solidFill>
              <a:srgbClr val="E6A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Afbeelding 19" descr="Afbeelding met vlak, vliegtuig, buitenshuis, blauw&#10;&#10;Door AI gegenereerde inhoud is mogelijk onjuist.">
            <a:extLst>
              <a:ext uri="{FF2B5EF4-FFF2-40B4-BE49-F238E27FC236}">
                <a16:creationId xmlns:a16="http://schemas.microsoft.com/office/drawing/2014/main" id="{9EA66BB5-0543-C6F1-F455-659D46AFCB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0" b="5584"/>
          <a:stretch>
            <a:fillRect/>
          </a:stretch>
        </p:blipFill>
        <p:spPr bwMode="auto">
          <a:xfrm>
            <a:off x="642598" y="3625776"/>
            <a:ext cx="3220548" cy="1910391"/>
          </a:xfrm>
          <a:prstGeom prst="roundRect">
            <a:avLst/>
          </a:prstGeom>
          <a:noFill/>
          <a:ln w="25400">
            <a:solidFill>
              <a:srgbClr val="E6A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Afbeelding 20" descr="Afbeelding met kleding, schoeisel, speeltuin, grond&#10;&#10;Door AI gegenereerde inhoud is mogelijk onjuist.">
            <a:extLst>
              <a:ext uri="{FF2B5EF4-FFF2-40B4-BE49-F238E27FC236}">
                <a16:creationId xmlns:a16="http://schemas.microsoft.com/office/drawing/2014/main" id="{686A67A2-656A-1745-3D6A-60BF81642E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104" r="1799"/>
          <a:stretch>
            <a:fillRect/>
          </a:stretch>
        </p:blipFill>
        <p:spPr bwMode="auto">
          <a:xfrm>
            <a:off x="4258334" y="1480523"/>
            <a:ext cx="3183985" cy="1921055"/>
          </a:xfrm>
          <a:prstGeom prst="roundRect">
            <a:avLst/>
          </a:prstGeom>
          <a:ln w="25400">
            <a:solidFill>
              <a:srgbClr val="E6AF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Afbeelding 21" descr="Afbeelding met engineering, staal, pijp, machine&#10;&#10;Door AI gegenereerde inhoud is mogelijk onjuist.">
            <a:extLst>
              <a:ext uri="{FF2B5EF4-FFF2-40B4-BE49-F238E27FC236}">
                <a16:creationId xmlns:a16="http://schemas.microsoft.com/office/drawing/2014/main" id="{236FA1F4-7D15-5E4C-A603-BFE3007F1D1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3" r="1420" b="558"/>
          <a:stretch>
            <a:fillRect/>
          </a:stretch>
        </p:blipFill>
        <p:spPr bwMode="auto">
          <a:xfrm>
            <a:off x="4258334" y="3609018"/>
            <a:ext cx="3319571" cy="1927149"/>
          </a:xfrm>
          <a:prstGeom prst="roundRect">
            <a:avLst/>
          </a:prstGeom>
          <a:noFill/>
          <a:ln w="25400" cap="flat" cmpd="sng" algn="ctr">
            <a:solidFill>
              <a:srgbClr val="E6AF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01821470-1E1C-B662-F64B-B3C50F14926B}"/>
              </a:ext>
            </a:extLst>
          </p:cNvPr>
          <p:cNvSpPr txBox="1"/>
          <p:nvPr/>
        </p:nvSpPr>
        <p:spPr>
          <a:xfrm>
            <a:off x="752892" y="836069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zie je, wat weet je en wat vraag jij je af?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83347BC0-F7F8-44C6-84F4-C1D1211F4D13}"/>
              </a:ext>
            </a:extLst>
          </p:cNvPr>
          <p:cNvSpPr txBox="1"/>
          <p:nvPr/>
        </p:nvSpPr>
        <p:spPr>
          <a:xfrm>
            <a:off x="1471923" y="5948336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Noteer per foto een vraag op de post it.</a:t>
            </a:r>
          </a:p>
        </p:txBody>
      </p:sp>
      <p:pic>
        <p:nvPicPr>
          <p:cNvPr id="38" name="Afbeelding 37">
            <a:extLst>
              <a:ext uri="{FF2B5EF4-FFF2-40B4-BE49-F238E27FC236}">
                <a16:creationId xmlns:a16="http://schemas.microsoft.com/office/drawing/2014/main" id="{B715FE19-86FA-9531-E694-E52964045D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689" y="5702746"/>
            <a:ext cx="968234" cy="96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51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441D4-A417-68CC-6209-6D485C977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935EEF1-BDFC-C700-580C-719E80CBFA45}"/>
              </a:ext>
            </a:extLst>
          </p:cNvPr>
          <p:cNvSpPr txBox="1"/>
          <p:nvPr/>
        </p:nvSpPr>
        <p:spPr>
          <a:xfrm>
            <a:off x="642598" y="402781"/>
            <a:ext cx="4680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Vragen groeperen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B1EEECC-C01B-1211-74D6-F20F22F0720C}"/>
              </a:ext>
            </a:extLst>
          </p:cNvPr>
          <p:cNvSpPr txBox="1"/>
          <p:nvPr/>
        </p:nvSpPr>
        <p:spPr>
          <a:xfrm>
            <a:off x="752892" y="1241086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We verdelen de vragen op de POST </a:t>
            </a:r>
            <a:r>
              <a:rPr lang="nl-BE" sz="2500" dirty="0" err="1">
                <a:latin typeface="Cavolini" panose="03000502040302020204" pitchFamily="66" charset="0"/>
                <a:cs typeface="Cavolini" panose="03000502040302020204" pitchFamily="66" charset="0"/>
              </a:rPr>
              <a:t>it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 per </a:t>
            </a:r>
            <a:r>
              <a:rPr lang="nl-BE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categorie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6223AA7-518C-22A4-C7CC-E6250D713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066" y="3125146"/>
            <a:ext cx="968234" cy="96823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8DDBC88-0B48-2560-D924-129465774477}"/>
              </a:ext>
            </a:extLst>
          </p:cNvPr>
          <p:cNvSpPr txBox="1"/>
          <p:nvPr/>
        </p:nvSpPr>
        <p:spPr>
          <a:xfrm>
            <a:off x="752892" y="1884175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Vertel wat jouw vraag is, wie heeft een passende vraag?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8BA1F81-2EBD-94B6-D5A0-9A3D4DCD7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484" y="3125146"/>
            <a:ext cx="968234" cy="96823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A9BDD8D-6195-C5B8-2B68-1681F5BAD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623" y="3125146"/>
            <a:ext cx="968234" cy="96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9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D07F6-7956-07A3-2EB2-1645F6875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4073835"/>
            <a:ext cx="11345858" cy="246731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2F2E80D-7316-A43C-AD4D-41A97C2F7C70}"/>
              </a:ext>
            </a:extLst>
          </p:cNvPr>
          <p:cNvSpPr txBox="1"/>
          <p:nvPr/>
        </p:nvSpPr>
        <p:spPr>
          <a:xfrm>
            <a:off x="642598" y="402781"/>
            <a:ext cx="4680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Vragen kiezen!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E8BE665-9119-9B4A-76B8-988DFD031F59}"/>
              </a:ext>
            </a:extLst>
          </p:cNvPr>
          <p:cNvSpPr txBox="1"/>
          <p:nvPr/>
        </p:nvSpPr>
        <p:spPr>
          <a:xfrm>
            <a:off x="642598" y="1484960"/>
            <a:ext cx="47742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Noteer drie vragen 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op je werkblad.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A798551-FDE9-32F5-B162-96A8C99D0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563" y="316846"/>
            <a:ext cx="6444839" cy="338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4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4C21F-8819-6CEB-7D56-9355758E6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F29F402-34F8-24F9-81A6-6835540BC977}"/>
              </a:ext>
            </a:extLst>
          </p:cNvPr>
          <p:cNvSpPr txBox="1"/>
          <p:nvPr/>
        </p:nvSpPr>
        <p:spPr>
          <a:xfrm>
            <a:off x="1616384" y="404029"/>
            <a:ext cx="3749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Het onderzoek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939348D-FEDD-9FDD-BE3D-E870E351C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" y="283640"/>
            <a:ext cx="952597" cy="95259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8DA1F74-F57F-C12B-93B7-10FF9CB95EF0}"/>
              </a:ext>
            </a:extLst>
          </p:cNvPr>
          <p:cNvSpPr txBox="1"/>
          <p:nvPr/>
        </p:nvSpPr>
        <p:spPr>
          <a:xfrm>
            <a:off x="1616384" y="1111915"/>
            <a:ext cx="8610981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1:</a:t>
            </a:r>
            <a:r>
              <a:rPr lang="nl-NL" sz="1800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Neem de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materialen.</a:t>
            </a:r>
          </a:p>
          <a:p>
            <a:br>
              <a:rPr lang="nl-NL" sz="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2:</a:t>
            </a:r>
            <a:r>
              <a:rPr lang="nl-NL" sz="1800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Voer het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vergelijkend onderzoek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uit.</a:t>
            </a:r>
            <a:b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3:</a:t>
            </a:r>
            <a:r>
              <a:rPr lang="nl-NL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Bespreek met elkaar en bedenk een 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theorie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Op het einde testen we onze kennis bij een lucht &amp; water QUIZ!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2AA3BC7-CE83-DB76-31AD-038C6236F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336" y="3020131"/>
            <a:ext cx="6589430" cy="369749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5E977B-A8C4-9C63-48B7-66DED3261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585" y="3650954"/>
            <a:ext cx="844606" cy="84460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1E67916-008D-60A4-8327-854812513D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044" y="2825470"/>
            <a:ext cx="760953" cy="76095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9F74A65-2B0A-8472-306C-44FAFAADA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805794" y="4540826"/>
            <a:ext cx="1024932" cy="1024932"/>
          </a:xfrm>
          <a:prstGeom prst="rect">
            <a:avLst/>
          </a:prstGeom>
        </p:spPr>
      </p:pic>
      <p:sp>
        <p:nvSpPr>
          <p:cNvPr id="18" name="Pijl: omlaag 17">
            <a:extLst>
              <a:ext uri="{FF2B5EF4-FFF2-40B4-BE49-F238E27FC236}">
                <a16:creationId xmlns:a16="http://schemas.microsoft.com/office/drawing/2014/main" id="{BA9AFE31-1201-3858-2AEE-E839A22C9BBA}"/>
              </a:ext>
            </a:extLst>
          </p:cNvPr>
          <p:cNvSpPr/>
          <p:nvPr/>
        </p:nvSpPr>
        <p:spPr>
          <a:xfrm>
            <a:off x="8751389" y="4337112"/>
            <a:ext cx="158674" cy="580104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54D198BD-8AF8-8330-6BC3-DE6F974C05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2502" y="5746085"/>
            <a:ext cx="844606" cy="844606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D516BA9-F853-A612-9B59-9E9DA0DB48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7766" y="5846485"/>
            <a:ext cx="744206" cy="744206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4C98DB3F-A0DF-F76E-D64B-222E8567D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45870" y="4540826"/>
            <a:ext cx="1024932" cy="1024932"/>
          </a:xfrm>
          <a:prstGeom prst="rect">
            <a:avLst/>
          </a:prstGeom>
        </p:spPr>
      </p:pic>
      <p:sp>
        <p:nvSpPr>
          <p:cNvPr id="26" name="Pijl: omlaag 25">
            <a:extLst>
              <a:ext uri="{FF2B5EF4-FFF2-40B4-BE49-F238E27FC236}">
                <a16:creationId xmlns:a16="http://schemas.microsoft.com/office/drawing/2014/main" id="{11EC1B87-A470-56D2-B83A-9172DA36B5B2}"/>
              </a:ext>
            </a:extLst>
          </p:cNvPr>
          <p:cNvSpPr/>
          <p:nvPr/>
        </p:nvSpPr>
        <p:spPr>
          <a:xfrm>
            <a:off x="848379" y="4240835"/>
            <a:ext cx="158674" cy="580104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8F42B054-E27B-7EAF-7545-29A072A62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05854" y="3586423"/>
            <a:ext cx="1024932" cy="1024932"/>
          </a:xfrm>
          <a:prstGeom prst="rect">
            <a:avLst/>
          </a:prstGeom>
        </p:spPr>
      </p:pic>
      <p:sp>
        <p:nvSpPr>
          <p:cNvPr id="28" name="Pijl: omlaag 27">
            <a:extLst>
              <a:ext uri="{FF2B5EF4-FFF2-40B4-BE49-F238E27FC236}">
                <a16:creationId xmlns:a16="http://schemas.microsoft.com/office/drawing/2014/main" id="{AE3D8970-A221-6FB0-9823-34A017D470DB}"/>
              </a:ext>
            </a:extLst>
          </p:cNvPr>
          <p:cNvSpPr/>
          <p:nvPr/>
        </p:nvSpPr>
        <p:spPr>
          <a:xfrm>
            <a:off x="2038983" y="3296371"/>
            <a:ext cx="158674" cy="580104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0327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2684-3AEE-A826-6851-7EBB39DE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FF3E06F-9DC4-C434-7DF4-C9C0A600DB8A}"/>
              </a:ext>
            </a:extLst>
          </p:cNvPr>
          <p:cNvSpPr txBox="1"/>
          <p:nvPr/>
        </p:nvSpPr>
        <p:spPr>
          <a:xfrm>
            <a:off x="1616384" y="404029"/>
            <a:ext cx="47284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>
                <a:solidFill>
                  <a:srgbClr val="E6AF00"/>
                </a:solidFill>
                <a:latin typeface="Jumble" panose="02000503000000020004" pitchFamily="2" charset="0"/>
              </a:rPr>
              <a:t>Wees nauwkeurig!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10C32B8-618E-0238-3F03-389B5A859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" y="283640"/>
            <a:ext cx="952597" cy="95259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ABD6BA0-1F03-063C-6339-D46D2E8DE5DC}"/>
              </a:ext>
            </a:extLst>
          </p:cNvPr>
          <p:cNvSpPr txBox="1"/>
          <p:nvPr/>
        </p:nvSpPr>
        <p:spPr>
          <a:xfrm>
            <a:off x="1616384" y="1420028"/>
            <a:ext cx="978849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Is de spuit goed aangesloten?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Zit er geen lucht in de spuit als je water neemt?</a:t>
            </a:r>
          </a:p>
          <a:p>
            <a:pPr marL="285750" indent="-285750">
              <a:buFontTx/>
              <a:buChar char="-"/>
            </a:pPr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Hou je de spuit stevig vast?</a:t>
            </a:r>
          </a:p>
          <a:p>
            <a:pPr marL="285750" indent="-285750">
              <a:buFontTx/>
              <a:buChar char="-"/>
            </a:pPr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Staat de kraan juist open?</a:t>
            </a: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- Bevestig een verbindingsstuk op de 3 – weg kraan en spuit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03F327E-A2DC-9449-41E6-CC963AD54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877" y="4775426"/>
            <a:ext cx="2036528" cy="103602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BCEE56-0DE1-08AA-1125-6FD4CF423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387252" y="4573754"/>
            <a:ext cx="592209" cy="88114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4121E8F-21E7-37F2-885A-B2D7888476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18"/>
          <a:stretch>
            <a:fillRect/>
          </a:stretch>
        </p:blipFill>
        <p:spPr>
          <a:xfrm rot="16200000">
            <a:off x="1832674" y="3958250"/>
            <a:ext cx="725233" cy="2136869"/>
          </a:xfrm>
          <a:prstGeom prst="rect">
            <a:avLst/>
          </a:prstGeom>
        </p:spPr>
      </p:pic>
      <p:sp>
        <p:nvSpPr>
          <p:cNvPr id="18" name="Pijl: rechts 17">
            <a:extLst>
              <a:ext uri="{FF2B5EF4-FFF2-40B4-BE49-F238E27FC236}">
                <a16:creationId xmlns:a16="http://schemas.microsoft.com/office/drawing/2014/main" id="{FDF210B5-A291-EE06-508A-6B06612A601D}"/>
              </a:ext>
            </a:extLst>
          </p:cNvPr>
          <p:cNvSpPr/>
          <p:nvPr/>
        </p:nvSpPr>
        <p:spPr>
          <a:xfrm rot="10800000">
            <a:off x="3356257" y="4828530"/>
            <a:ext cx="793994" cy="427583"/>
          </a:xfrm>
          <a:prstGeom prst="rightArrow">
            <a:avLst/>
          </a:prstGeom>
          <a:solidFill>
            <a:srgbClr val="E6AF0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614CA5CA-1212-FE17-5686-D12D86BE9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900921" y="4616966"/>
            <a:ext cx="592209" cy="881149"/>
          </a:xfrm>
          <a:prstGeom prst="rect">
            <a:avLst/>
          </a:prstGeom>
        </p:spPr>
      </p:pic>
      <p:sp>
        <p:nvSpPr>
          <p:cNvPr id="28" name="Pijl: rechts 27">
            <a:extLst>
              <a:ext uri="{FF2B5EF4-FFF2-40B4-BE49-F238E27FC236}">
                <a16:creationId xmlns:a16="http://schemas.microsoft.com/office/drawing/2014/main" id="{FA9B4CB9-A24D-7C61-46D9-BB503AC76E25}"/>
              </a:ext>
            </a:extLst>
          </p:cNvPr>
          <p:cNvSpPr/>
          <p:nvPr/>
        </p:nvSpPr>
        <p:spPr>
          <a:xfrm>
            <a:off x="7700469" y="4815757"/>
            <a:ext cx="793994" cy="427583"/>
          </a:xfrm>
          <a:prstGeom prst="rightArrow">
            <a:avLst/>
          </a:prstGeom>
          <a:solidFill>
            <a:srgbClr val="E6AF00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4129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45546-D4C5-516A-4EE5-E1B5CB02A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5644531-0874-2963-483B-C9573032DAA1}"/>
              </a:ext>
            </a:extLst>
          </p:cNvPr>
          <p:cNvSpPr txBox="1"/>
          <p:nvPr/>
        </p:nvSpPr>
        <p:spPr>
          <a:xfrm>
            <a:off x="1616384" y="404029"/>
            <a:ext cx="3749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Het onderzoek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ADA095-E390-FF5B-D2E8-A0899D47C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" y="283640"/>
            <a:ext cx="952597" cy="95259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5D11EA4-D9E2-0E82-8A31-0C6481C0B1A3}"/>
              </a:ext>
            </a:extLst>
          </p:cNvPr>
          <p:cNvSpPr txBox="1"/>
          <p:nvPr/>
        </p:nvSpPr>
        <p:spPr>
          <a:xfrm>
            <a:off x="1616384" y="1111915"/>
            <a:ext cx="8610981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1:</a:t>
            </a:r>
            <a:r>
              <a:rPr lang="nl-NL" sz="1800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Neem de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materialen.</a:t>
            </a:r>
          </a:p>
          <a:p>
            <a:br>
              <a:rPr lang="nl-NL" sz="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2:</a:t>
            </a:r>
            <a:r>
              <a:rPr lang="nl-NL" sz="1800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Voer het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vergelijkend onderzoek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uit.</a:t>
            </a:r>
            <a:b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3:</a:t>
            </a:r>
            <a:r>
              <a:rPr lang="nl-NL" dirty="0">
                <a:solidFill>
                  <a:srgbClr val="E6AF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Bespreek met elkaar en bedenk een 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theorie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Op het einde testen we onze kennis bij een lucht &amp; water QUIZ!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82D6CA3-BD90-94D9-BFF1-BFFF70C29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336" y="3020131"/>
            <a:ext cx="6589430" cy="369749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FDA7585-3D2C-55E8-8C64-4833AE273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585" y="3650954"/>
            <a:ext cx="844606" cy="84460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1508646-8BD5-870F-A898-266037069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044" y="2825470"/>
            <a:ext cx="760953" cy="76095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6461CA9C-9DF1-B1A8-DA79-FE90B78A4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805794" y="4540826"/>
            <a:ext cx="1024932" cy="1024932"/>
          </a:xfrm>
          <a:prstGeom prst="rect">
            <a:avLst/>
          </a:prstGeom>
        </p:spPr>
      </p:pic>
      <p:sp>
        <p:nvSpPr>
          <p:cNvPr id="18" name="Pijl: omlaag 17">
            <a:extLst>
              <a:ext uri="{FF2B5EF4-FFF2-40B4-BE49-F238E27FC236}">
                <a16:creationId xmlns:a16="http://schemas.microsoft.com/office/drawing/2014/main" id="{0F1EE647-ABEB-DEC6-B27F-DBA5538D4679}"/>
              </a:ext>
            </a:extLst>
          </p:cNvPr>
          <p:cNvSpPr/>
          <p:nvPr/>
        </p:nvSpPr>
        <p:spPr>
          <a:xfrm>
            <a:off x="8751389" y="4337112"/>
            <a:ext cx="158674" cy="580104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435C7215-EE2A-2749-041E-752AFE44E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2502" y="5746085"/>
            <a:ext cx="844606" cy="844606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3ECFFDB4-7462-7E0C-0368-AABE4FDA20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7766" y="5846485"/>
            <a:ext cx="744206" cy="744206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5CC5F88-7EC0-7139-2E90-B7F81771F4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45870" y="4540826"/>
            <a:ext cx="1024932" cy="1024932"/>
          </a:xfrm>
          <a:prstGeom prst="rect">
            <a:avLst/>
          </a:prstGeom>
        </p:spPr>
      </p:pic>
      <p:sp>
        <p:nvSpPr>
          <p:cNvPr id="26" name="Pijl: omlaag 25">
            <a:extLst>
              <a:ext uri="{FF2B5EF4-FFF2-40B4-BE49-F238E27FC236}">
                <a16:creationId xmlns:a16="http://schemas.microsoft.com/office/drawing/2014/main" id="{EAF3EFF6-FE77-ED9C-55CD-C7E0865CC2E7}"/>
              </a:ext>
            </a:extLst>
          </p:cNvPr>
          <p:cNvSpPr/>
          <p:nvPr/>
        </p:nvSpPr>
        <p:spPr>
          <a:xfrm>
            <a:off x="848379" y="4240835"/>
            <a:ext cx="158674" cy="580104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F0EAC6DD-0C51-6CC3-6D1C-5180C91CE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05854" y="3586423"/>
            <a:ext cx="1024932" cy="1024932"/>
          </a:xfrm>
          <a:prstGeom prst="rect">
            <a:avLst/>
          </a:prstGeom>
        </p:spPr>
      </p:pic>
      <p:sp>
        <p:nvSpPr>
          <p:cNvPr id="28" name="Pijl: omlaag 27">
            <a:extLst>
              <a:ext uri="{FF2B5EF4-FFF2-40B4-BE49-F238E27FC236}">
                <a16:creationId xmlns:a16="http://schemas.microsoft.com/office/drawing/2014/main" id="{770085A3-5F02-A575-F18D-5B1DBFEC9CB3}"/>
              </a:ext>
            </a:extLst>
          </p:cNvPr>
          <p:cNvSpPr/>
          <p:nvPr/>
        </p:nvSpPr>
        <p:spPr>
          <a:xfrm>
            <a:off x="2038983" y="3296371"/>
            <a:ext cx="158674" cy="580104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612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8E1FD-401B-0476-FD0B-CA4613335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F1908FE-3979-AFC6-2BE5-01EFC83B5C98}"/>
              </a:ext>
            </a:extLst>
          </p:cNvPr>
          <p:cNvSpPr txBox="1"/>
          <p:nvPr/>
        </p:nvSpPr>
        <p:spPr>
          <a:xfrm>
            <a:off x="1616384" y="404029"/>
            <a:ext cx="3027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1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8D56F7C0-E0B9-8866-7EB6-6C4078C61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E66435EC-76EB-4506-874C-2591DEB5B5D1}"/>
              </a:ext>
            </a:extLst>
          </p:cNvPr>
          <p:cNvSpPr txBox="1"/>
          <p:nvPr/>
        </p:nvSpPr>
        <p:spPr>
          <a:xfrm>
            <a:off x="1616384" y="1367210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gebeurt er als ik duw op de stuurspuit met lucht?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De driewegkraan staat volledig open.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AE7DCC4E-5584-2BB6-E934-8A50D46373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963" y="2449978"/>
            <a:ext cx="6699491" cy="19580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oep 20">
            <a:extLst>
              <a:ext uri="{FF2B5EF4-FFF2-40B4-BE49-F238E27FC236}">
                <a16:creationId xmlns:a16="http://schemas.microsoft.com/office/drawing/2014/main" id="{E206F682-BFE8-DE85-F8D5-BD47C8EC8692}"/>
              </a:ext>
            </a:extLst>
          </p:cNvPr>
          <p:cNvGrpSpPr/>
          <p:nvPr/>
        </p:nvGrpSpPr>
        <p:grpSpPr>
          <a:xfrm>
            <a:off x="1453056" y="2467795"/>
            <a:ext cx="1346003" cy="1666136"/>
            <a:chOff x="0" y="0"/>
            <a:chExt cx="1113790" cy="1029335"/>
          </a:xfrm>
        </p:grpSpPr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ABB62778-77A3-9C8E-F109-FAAEADE72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120" y="0"/>
              <a:ext cx="788670" cy="10293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Pijl: rechts 22">
              <a:extLst>
                <a:ext uri="{FF2B5EF4-FFF2-40B4-BE49-F238E27FC236}">
                  <a16:creationId xmlns:a16="http://schemas.microsoft.com/office/drawing/2014/main" id="{1E78263B-6512-B875-FC43-5A5EAB89761B}"/>
                </a:ext>
              </a:extLst>
            </p:cNvPr>
            <p:cNvSpPr/>
            <p:nvPr/>
          </p:nvSpPr>
          <p:spPr>
            <a:xfrm>
              <a:off x="0" y="101600"/>
              <a:ext cx="657014" cy="264160"/>
            </a:xfrm>
            <a:prstGeom prst="rightArrow">
              <a:avLst/>
            </a:prstGeom>
            <a:solidFill>
              <a:srgbClr val="E6AF00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E8F29674-EE48-8F67-4646-498EE3DA36E3}"/>
              </a:ext>
            </a:extLst>
          </p:cNvPr>
          <p:cNvGrpSpPr/>
          <p:nvPr/>
        </p:nvGrpSpPr>
        <p:grpSpPr>
          <a:xfrm>
            <a:off x="1453056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792221F2-8438-4135-CB68-1916C68622AA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lucht zal eerst één spuit vullen.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5DC5CE7A-E93E-1213-43AC-ADB48CCAED2E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lucht zal zich ongeveer gelijk verdelen.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FFE8C46C-C7E0-3D02-5D10-AD8D43010BC7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Ik kan de stuurspuit niet indrukken.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637B470C-BEE5-465B-B0D9-B420CB20387A}"/>
              </a:ext>
            </a:extLst>
          </p:cNvPr>
          <p:cNvSpPr/>
          <p:nvPr/>
        </p:nvSpPr>
        <p:spPr>
          <a:xfrm>
            <a:off x="1271574" y="5285184"/>
            <a:ext cx="8713186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13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56DE7-218C-CDF3-E4D9-B1F3FCE71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0646398-55E7-9EF3-615B-07CC572EA238}"/>
              </a:ext>
            </a:extLst>
          </p:cNvPr>
          <p:cNvSpPr txBox="1"/>
          <p:nvPr/>
        </p:nvSpPr>
        <p:spPr>
          <a:xfrm>
            <a:off x="1616384" y="404029"/>
            <a:ext cx="3135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2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523CBC9-4FE3-8F84-476B-26FF97F87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1FA7B5A0-879E-1A51-7F84-ECA90CE7C931}"/>
              </a:ext>
            </a:extLst>
          </p:cNvPr>
          <p:cNvSpPr txBox="1"/>
          <p:nvPr/>
        </p:nvSpPr>
        <p:spPr>
          <a:xfrm>
            <a:off x="1616384" y="1367210"/>
            <a:ext cx="104806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sluit de conus van de spuit met mijn vinger.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druk op de zuiger en laat na een poos mijn vinger los.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gebeurt er?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B35D9B96-87F9-8623-A47F-99738005DEC6}"/>
              </a:ext>
            </a:extLst>
          </p:cNvPr>
          <p:cNvGrpSpPr/>
          <p:nvPr/>
        </p:nvGrpSpPr>
        <p:grpSpPr>
          <a:xfrm>
            <a:off x="1453056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DD5A8B45-93DC-7B00-19CE-C75D6F4DBFB9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Niks.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B4CDA53E-9490-31B0-42FC-E96E4955C392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Je hoort een gesis.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43606B8F-0ACC-4A01-72CA-B4BA00AD1067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lucht duwt de zuiger terug achteruit.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EE093311-C0F9-31EB-A09D-61A3D6332D44}"/>
              </a:ext>
            </a:extLst>
          </p:cNvPr>
          <p:cNvSpPr/>
          <p:nvPr/>
        </p:nvSpPr>
        <p:spPr>
          <a:xfrm>
            <a:off x="1267720" y="5315192"/>
            <a:ext cx="8713186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5003E80-DF08-C04C-EBCD-505A8220B5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500867" y="2914124"/>
            <a:ext cx="3697493" cy="99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 descr="Afbeelding met clipart, tekenfilm, ontwerp, illustratie&#10;&#10;Door AI gegenereerde inhoud is mogelijk onjuist.">
            <a:extLst>
              <a:ext uri="{FF2B5EF4-FFF2-40B4-BE49-F238E27FC236}">
                <a16:creationId xmlns:a16="http://schemas.microsoft.com/office/drawing/2014/main" id="{64A924C3-7CEC-C69F-B4FB-91A51434C1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95507" y="2635252"/>
            <a:ext cx="2007870" cy="2007870"/>
          </a:xfrm>
          <a:prstGeom prst="rect">
            <a:avLst/>
          </a:prstGeom>
        </p:spPr>
      </p:pic>
      <p:grpSp>
        <p:nvGrpSpPr>
          <p:cNvPr id="5" name="Groep 4">
            <a:extLst>
              <a:ext uri="{FF2B5EF4-FFF2-40B4-BE49-F238E27FC236}">
                <a16:creationId xmlns:a16="http://schemas.microsoft.com/office/drawing/2014/main" id="{81E323A2-1B2C-6B21-4DAB-2D6C5E062299}"/>
              </a:ext>
            </a:extLst>
          </p:cNvPr>
          <p:cNvGrpSpPr/>
          <p:nvPr/>
        </p:nvGrpSpPr>
        <p:grpSpPr>
          <a:xfrm>
            <a:off x="1863089" y="2719775"/>
            <a:ext cx="2130553" cy="1969000"/>
            <a:chOff x="0" y="0"/>
            <a:chExt cx="1113790" cy="1029335"/>
          </a:xfrm>
        </p:grpSpPr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CC488054-9894-158A-D0AE-0B66AC91D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120" y="0"/>
              <a:ext cx="788670" cy="10293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Pijl: rechts 6">
              <a:extLst>
                <a:ext uri="{FF2B5EF4-FFF2-40B4-BE49-F238E27FC236}">
                  <a16:creationId xmlns:a16="http://schemas.microsoft.com/office/drawing/2014/main" id="{CF88B01E-43A1-619B-5C25-6FE993E10E06}"/>
                </a:ext>
              </a:extLst>
            </p:cNvPr>
            <p:cNvSpPr/>
            <p:nvPr/>
          </p:nvSpPr>
          <p:spPr>
            <a:xfrm>
              <a:off x="0" y="101600"/>
              <a:ext cx="657014" cy="264160"/>
            </a:xfrm>
            <a:prstGeom prst="rightArrow">
              <a:avLst/>
            </a:prstGeom>
            <a:solidFill>
              <a:srgbClr val="E6AF00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278576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034D0-1125-585F-4A79-A176F8BD8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328F315-3027-D2EE-10DF-5689ECE5A486}"/>
              </a:ext>
            </a:extLst>
          </p:cNvPr>
          <p:cNvSpPr txBox="1"/>
          <p:nvPr/>
        </p:nvSpPr>
        <p:spPr>
          <a:xfrm>
            <a:off x="1616384" y="404029"/>
            <a:ext cx="3123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3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04D171F2-F1FD-91B7-E370-2AF643FEA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1371ED4F-CF85-6236-C6C2-304D11D9D37F}"/>
              </a:ext>
            </a:extLst>
          </p:cNvPr>
          <p:cNvSpPr txBox="1"/>
          <p:nvPr/>
        </p:nvSpPr>
        <p:spPr>
          <a:xfrm>
            <a:off x="1616384" y="1367210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gebeurt er als ik duw op de stuurspuit met lucht?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De driewegkraan staat volledig open.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CFEDC54-423B-CB8C-B15B-E2A89FB05B81}"/>
              </a:ext>
            </a:extLst>
          </p:cNvPr>
          <p:cNvGrpSpPr/>
          <p:nvPr/>
        </p:nvGrpSpPr>
        <p:grpSpPr>
          <a:xfrm>
            <a:off x="1453056" y="2467795"/>
            <a:ext cx="1346003" cy="1666136"/>
            <a:chOff x="0" y="0"/>
            <a:chExt cx="1113790" cy="1029335"/>
          </a:xfrm>
        </p:grpSpPr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2C81DDDF-D954-31CC-445C-497D4B421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120" y="0"/>
              <a:ext cx="788670" cy="10293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Pijl: rechts 22">
              <a:extLst>
                <a:ext uri="{FF2B5EF4-FFF2-40B4-BE49-F238E27FC236}">
                  <a16:creationId xmlns:a16="http://schemas.microsoft.com/office/drawing/2014/main" id="{0FF05DD8-E47A-B944-D47E-9DF4AF892095}"/>
                </a:ext>
              </a:extLst>
            </p:cNvPr>
            <p:cNvSpPr/>
            <p:nvPr/>
          </p:nvSpPr>
          <p:spPr>
            <a:xfrm>
              <a:off x="0" y="101600"/>
              <a:ext cx="657014" cy="264160"/>
            </a:xfrm>
            <a:prstGeom prst="rightArrow">
              <a:avLst/>
            </a:prstGeom>
            <a:solidFill>
              <a:srgbClr val="E6AF00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036ACAC8-4504-2534-7715-C9A21A9EB62F}"/>
              </a:ext>
            </a:extLst>
          </p:cNvPr>
          <p:cNvGrpSpPr/>
          <p:nvPr/>
        </p:nvGrpSpPr>
        <p:grpSpPr>
          <a:xfrm>
            <a:off x="1453056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39AF2908-AADD-DD97-17A3-722439A41701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Het water zal zich meestal ongelijk verdelen.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291A66E0-AAAA-D302-DE6F-71283D8FEBEB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Het water zal zich ongeveer gelijk verdelen.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30DB9D3A-4826-D2BC-8815-3F1B4DC789F4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Het water loopt in de bovenste spuit.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49E7E849-7EB6-1FDB-1D80-0F067257D2C6}"/>
              </a:ext>
            </a:extLst>
          </p:cNvPr>
          <p:cNvSpPr/>
          <p:nvPr/>
        </p:nvSpPr>
        <p:spPr>
          <a:xfrm>
            <a:off x="1283043" y="5254271"/>
            <a:ext cx="8713186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3" descr="Afbeelding met lijn, schermopname, diagram, ontwerp&#10;&#10;Door AI gegenereerde inhoud is mogelijk onjuist.">
            <a:extLst>
              <a:ext uri="{FF2B5EF4-FFF2-40B4-BE49-F238E27FC236}">
                <a16:creationId xmlns:a16="http://schemas.microsoft.com/office/drawing/2014/main" id="{9A7FAB72-3E1E-3C6C-F6EC-7FF64B12D3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30" y="2392108"/>
            <a:ext cx="6387586" cy="1884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70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1634C-EC11-CD74-EE6E-841370824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C2FCE84-733B-8364-31ED-7748925DFD7B}"/>
              </a:ext>
            </a:extLst>
          </p:cNvPr>
          <p:cNvSpPr txBox="1"/>
          <p:nvPr/>
        </p:nvSpPr>
        <p:spPr>
          <a:xfrm>
            <a:off x="1616384" y="404029"/>
            <a:ext cx="3128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4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E637DB5B-6350-14F1-A567-C42060658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2EA0F8B6-410D-A787-82D7-568D3073496C}"/>
              </a:ext>
            </a:extLst>
          </p:cNvPr>
          <p:cNvSpPr txBox="1"/>
          <p:nvPr/>
        </p:nvSpPr>
        <p:spPr>
          <a:xfrm>
            <a:off x="1616384" y="1367210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druk beiden tegelijk in.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7FA49C06-5E47-31CD-9451-4C2D77C91D06}"/>
              </a:ext>
            </a:extLst>
          </p:cNvPr>
          <p:cNvGrpSpPr/>
          <p:nvPr/>
        </p:nvGrpSpPr>
        <p:grpSpPr>
          <a:xfrm>
            <a:off x="1453056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967F8EB9-050E-D198-5A29-CA129F8ED090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volgspuiten bewegen even snel.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4F29FC0E-4A8D-5808-6191-750875045A6C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volgspuit met water gaat sneller.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CC2547EA-D013-456E-D266-A9936EE6B3B8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volgspuit met water gaat trager.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AFE68854-7C42-F34D-1EF6-7383C9B30BCF}"/>
              </a:ext>
            </a:extLst>
          </p:cNvPr>
          <p:cNvSpPr/>
          <p:nvPr/>
        </p:nvSpPr>
        <p:spPr>
          <a:xfrm>
            <a:off x="1244943" y="5976917"/>
            <a:ext cx="8713186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C8406840-C0E4-930E-A347-EA00D9ED0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943" y="2097054"/>
            <a:ext cx="9591675" cy="23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CE462-783D-1DF5-77D2-088C19058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236ABFF-3EE2-3EF5-E59B-3E23E3DD384B}"/>
              </a:ext>
            </a:extLst>
          </p:cNvPr>
          <p:cNvSpPr txBox="1"/>
          <p:nvPr/>
        </p:nvSpPr>
        <p:spPr>
          <a:xfrm>
            <a:off x="1616384" y="404029"/>
            <a:ext cx="314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5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F7266433-EB6A-CD50-CE10-5DA1DB544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43FBB56E-0622-65A4-83F1-A998E7987EEF}"/>
              </a:ext>
            </a:extLst>
          </p:cNvPr>
          <p:cNvSpPr txBox="1"/>
          <p:nvPr/>
        </p:nvSpPr>
        <p:spPr>
          <a:xfrm>
            <a:off x="1616384" y="1299665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zet de stuurspuit met lucht recht tegen de muur.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De stuurspuit is 50 ml en de volgspuit is 10 ml. 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7A9AC591-5A04-C123-BD29-B92048A893E2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2EBA62E8-8532-5641-E1BE-1298B4662780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Ik kan de spuit niet induwen.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B8E5A50D-0F7B-6FDE-6310-D1CA2F22318D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Ik kan de spuit deels induwen, lucht druk ik samen.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484F9AD1-856F-8453-AC9D-BE81B992F094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muur duwt mijn hand weg.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656B5B5E-7A77-629E-2382-6071A01510FA}"/>
              </a:ext>
            </a:extLst>
          </p:cNvPr>
          <p:cNvSpPr/>
          <p:nvPr/>
        </p:nvSpPr>
        <p:spPr>
          <a:xfrm>
            <a:off x="1453055" y="5285184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491701A-3189-F223-44FD-E55102D33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055" y="2392107"/>
            <a:ext cx="8315311" cy="2141329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4E6457-3149-1E9F-32E0-CBBB88480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1012" y="2462349"/>
            <a:ext cx="2152650" cy="2152650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0B26205E-58B4-5F25-7DF4-20FDD84E4852}"/>
              </a:ext>
            </a:extLst>
          </p:cNvPr>
          <p:cNvSpPr/>
          <p:nvPr/>
        </p:nvSpPr>
        <p:spPr>
          <a:xfrm>
            <a:off x="3765496" y="2462349"/>
            <a:ext cx="1568504" cy="690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125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A32A7-87CE-9A3D-81B9-20A2C56CB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0D9E545-F371-D352-D196-17DDB67273BF}"/>
              </a:ext>
            </a:extLst>
          </p:cNvPr>
          <p:cNvSpPr txBox="1"/>
          <p:nvPr/>
        </p:nvSpPr>
        <p:spPr>
          <a:xfrm>
            <a:off x="1616384" y="404029"/>
            <a:ext cx="31318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6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D668F53-0230-964D-0179-FE58DE8E9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DFE059C2-0346-545F-65B7-C3AC7B51F882}"/>
              </a:ext>
            </a:extLst>
          </p:cNvPr>
          <p:cNvSpPr txBox="1"/>
          <p:nvPr/>
        </p:nvSpPr>
        <p:spPr>
          <a:xfrm>
            <a:off x="1616384" y="1299665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draai een spuit met water in om.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gebeurt er?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ED72CFEF-9869-27E2-1912-07F429B7F02A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AF2056E6-0510-18B8-D0E0-852CB5FEBBC3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Het water loopt uit de spuit.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508BB921-A655-A590-9D9C-F3AD2843487C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Het water blijft in de spuit zitten.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0260BEFA-86BA-E66C-B10D-9B5035F132C0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zuiger gaat vanzelf omlaag.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F2A32796-28B3-BAEE-3641-96FEB7CEE170}"/>
              </a:ext>
            </a:extLst>
          </p:cNvPr>
          <p:cNvSpPr/>
          <p:nvPr/>
        </p:nvSpPr>
        <p:spPr>
          <a:xfrm>
            <a:off x="1453055" y="5285184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 descr="Afbeelding met schermopname, lijn, symbool, Lettertype&#10;&#10;Door AI gegenereerde inhoud is mogelijk onjuist.">
            <a:extLst>
              <a:ext uri="{FF2B5EF4-FFF2-40B4-BE49-F238E27FC236}">
                <a16:creationId xmlns:a16="http://schemas.microsoft.com/office/drawing/2014/main" id="{D265E8E2-F6FB-1336-6933-B5EF8CCB24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08850" y="2048410"/>
            <a:ext cx="3752849" cy="10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ijl: omlaag 3">
            <a:extLst>
              <a:ext uri="{FF2B5EF4-FFF2-40B4-BE49-F238E27FC236}">
                <a16:creationId xmlns:a16="http://schemas.microsoft.com/office/drawing/2014/main" id="{96E69577-6F55-E879-7EEC-84D462C01658}"/>
              </a:ext>
            </a:extLst>
          </p:cNvPr>
          <p:cNvSpPr/>
          <p:nvPr/>
        </p:nvSpPr>
        <p:spPr>
          <a:xfrm>
            <a:off x="9496425" y="3570325"/>
            <a:ext cx="447675" cy="903797"/>
          </a:xfrm>
          <a:prstGeom prst="downArrow">
            <a:avLst/>
          </a:prstGeom>
          <a:solidFill>
            <a:srgbClr val="E6A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46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EBFD1-B62D-9CC3-DBCE-BDD4E9BBE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06065DA-5598-8AA3-BCF7-DFC8A155111A}"/>
              </a:ext>
            </a:extLst>
          </p:cNvPr>
          <p:cNvSpPr txBox="1"/>
          <p:nvPr/>
        </p:nvSpPr>
        <p:spPr>
          <a:xfrm>
            <a:off x="1616384" y="404029"/>
            <a:ext cx="3146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7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A0D50718-FB07-FF39-AF81-C3CB74816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E1208765-C87F-32E3-FC6D-28A25CBF5A65}"/>
              </a:ext>
            </a:extLst>
          </p:cNvPr>
          <p:cNvSpPr txBox="1"/>
          <p:nvPr/>
        </p:nvSpPr>
        <p:spPr>
          <a:xfrm>
            <a:off x="1616384" y="1299665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druk op de stuurspuit.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gebeurt er met de </a:t>
            </a:r>
            <a:r>
              <a:rPr lang="nl-BE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grotere 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volgspuit?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90F35A27-C39A-C2F2-0393-2E91A0E3681D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56707881-337E-FCAC-7230-3EEF2D9B6D26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zuiger beweegt een kortere afstand.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E882F055-F4F2-2D1F-0009-73AC92379854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zuiger beweegt een langere afstand.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7F2B374F-1C94-9376-929B-1E574BC866AD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Ik moet minder kracht geven om ze te bewegen.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FD3EA462-13A2-80EE-E4BC-C4A2D16D3F83}"/>
              </a:ext>
            </a:extLst>
          </p:cNvPr>
          <p:cNvSpPr/>
          <p:nvPr/>
        </p:nvSpPr>
        <p:spPr>
          <a:xfrm>
            <a:off x="1446698" y="4645006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E1EA8C0-B025-F457-3ABB-37BD1F7AF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698" y="2581954"/>
            <a:ext cx="8911484" cy="1694092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D59FFD81-0B9A-429B-95D5-D03C8AC0C4C0}"/>
              </a:ext>
            </a:extLst>
          </p:cNvPr>
          <p:cNvSpPr/>
          <p:nvPr/>
        </p:nvSpPr>
        <p:spPr>
          <a:xfrm>
            <a:off x="1104900" y="2476500"/>
            <a:ext cx="7448550" cy="215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858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0C03E-CCB4-5D5D-A702-21330B01B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DCAFCA4-64BF-C0D6-ED0A-E8912086DF8D}"/>
              </a:ext>
            </a:extLst>
          </p:cNvPr>
          <p:cNvSpPr txBox="1"/>
          <p:nvPr/>
        </p:nvSpPr>
        <p:spPr>
          <a:xfrm>
            <a:off x="1616384" y="404029"/>
            <a:ext cx="3136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8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BB28A010-324B-A819-403D-5AB49305C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5AF4B0FB-8BE3-0673-226F-7D7F1D9C569E}"/>
              </a:ext>
            </a:extLst>
          </p:cNvPr>
          <p:cNvSpPr txBox="1"/>
          <p:nvPr/>
        </p:nvSpPr>
        <p:spPr>
          <a:xfrm>
            <a:off x="1616384" y="1299665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Deze driewegkraan is …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61871E96-53F6-2071-B709-E56D38797BD3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88ECDE50-77FF-FBA7-5692-6FAD53740001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Gesloten.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00B4EA25-7DD2-918E-5C14-B414CD6F7A08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Open.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63B44121-44A0-3DCF-F85F-B1BDCA64A4E8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Half open.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4CB34EE5-3EF6-98B2-4FF2-48198457C078}"/>
              </a:ext>
            </a:extLst>
          </p:cNvPr>
          <p:cNvSpPr/>
          <p:nvPr/>
        </p:nvSpPr>
        <p:spPr>
          <a:xfrm>
            <a:off x="1453055" y="5925362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vliegtuig, grond, buitenshuis, vloer&#10;&#10;Door AI gegenereerde inhoud is mogelijk onjuist.">
            <a:extLst>
              <a:ext uri="{FF2B5EF4-FFF2-40B4-BE49-F238E27FC236}">
                <a16:creationId xmlns:a16="http://schemas.microsoft.com/office/drawing/2014/main" id="{2641B1C7-F7ED-38D3-629E-3C43779F1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8" t="34255" r="18889" b="43230"/>
          <a:stretch>
            <a:fillRect/>
          </a:stretch>
        </p:blipFill>
        <p:spPr>
          <a:xfrm>
            <a:off x="1543050" y="1975717"/>
            <a:ext cx="3608022" cy="24168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1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AFBD0-7B03-D33F-8B32-351020CC9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CB1700A-4866-5F0A-31D1-A936D1FD6C56}"/>
              </a:ext>
            </a:extLst>
          </p:cNvPr>
          <p:cNvSpPr txBox="1"/>
          <p:nvPr/>
        </p:nvSpPr>
        <p:spPr>
          <a:xfrm>
            <a:off x="1616384" y="404029"/>
            <a:ext cx="3139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9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9991CEE8-3F69-B79C-ADC3-D9C3D2C76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3EBCEF13-8558-030D-7521-DA65E7D806FD}"/>
              </a:ext>
            </a:extLst>
          </p:cNvPr>
          <p:cNvSpPr txBox="1"/>
          <p:nvPr/>
        </p:nvSpPr>
        <p:spPr>
          <a:xfrm>
            <a:off x="1616384" y="1299665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Lucht en water drukken …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B3430619-87D0-EDD5-2809-CDF1B164B5E9}"/>
              </a:ext>
            </a:extLst>
          </p:cNvPr>
          <p:cNvGrpSpPr/>
          <p:nvPr/>
        </p:nvGrpSpPr>
        <p:grpSpPr>
          <a:xfrm>
            <a:off x="1616384" y="2398394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F227241A-F81A-70CB-E161-D92116B8F708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 Enkel omlaag.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EC4FAD95-EE10-8381-614E-C5EE6617FB34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Enkel omhoog.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BEDC4677-082C-175E-69F6-F91554BC086D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In alle richtingen.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16C33F94-699E-D8C4-8392-CDB70DC0F541}"/>
              </a:ext>
            </a:extLst>
          </p:cNvPr>
          <p:cNvSpPr/>
          <p:nvPr/>
        </p:nvSpPr>
        <p:spPr>
          <a:xfrm>
            <a:off x="1453056" y="3627195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015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86F38-5BC0-0722-FB98-4976CA598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EA11F5E-745A-58C7-0F7D-F0EBB4260C1C}"/>
              </a:ext>
            </a:extLst>
          </p:cNvPr>
          <p:cNvSpPr txBox="1"/>
          <p:nvPr/>
        </p:nvSpPr>
        <p:spPr>
          <a:xfrm>
            <a:off x="1616384" y="404029"/>
            <a:ext cx="3375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Quizvraag 10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8CF406B1-24BD-C345-16A2-F609F3183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1977731E-1028-70DF-1003-2B3492A3FE9D}"/>
              </a:ext>
            </a:extLst>
          </p:cNvPr>
          <p:cNvSpPr txBox="1"/>
          <p:nvPr/>
        </p:nvSpPr>
        <p:spPr>
          <a:xfrm>
            <a:off x="1616384" y="1299665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druk op de stuurspuit.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gebeurt er met de </a:t>
            </a:r>
            <a:r>
              <a:rPr lang="nl-BE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kleinere 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volgspuit?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7A52B8D1-81D9-7AE4-6775-2B45EFB72EBC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76E4C8A4-3197-101B-5A16-EAEA7D84980F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zuiger beweegt een kortere afstand.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A49AED05-A1BB-4F93-E4E9-2113C43ECA54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De zuiger beweegt een langere afstand.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3C3DCD4C-D467-03B2-5902-83CE3FFFB75B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Ik moet meer kracht geven om ze te bewegen.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2372218C-0AD9-E92F-2A18-7152F0D04B44}"/>
              </a:ext>
            </a:extLst>
          </p:cNvPr>
          <p:cNvSpPr/>
          <p:nvPr/>
        </p:nvSpPr>
        <p:spPr>
          <a:xfrm>
            <a:off x="1453055" y="5268253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A681582-611F-C4BF-F9A5-B7FC24F32060}"/>
              </a:ext>
            </a:extLst>
          </p:cNvPr>
          <p:cNvSpPr/>
          <p:nvPr/>
        </p:nvSpPr>
        <p:spPr>
          <a:xfrm>
            <a:off x="1104900" y="2476500"/>
            <a:ext cx="7448550" cy="215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E36D006-ED55-9B78-8BB9-0603A84F1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18" y="2428118"/>
            <a:ext cx="10774279" cy="21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5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13D87-B61F-55BB-68F2-1B609E9B6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2836CE8-F2FB-E2F9-CB38-42B74AD7D83F}"/>
              </a:ext>
            </a:extLst>
          </p:cNvPr>
          <p:cNvSpPr txBox="1"/>
          <p:nvPr/>
        </p:nvSpPr>
        <p:spPr>
          <a:xfrm>
            <a:off x="1616384" y="404029"/>
            <a:ext cx="32056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Bonusvraag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21802E6-4AC1-19B7-D290-3EBB02079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DA5B05DE-6214-419A-0364-DA180D55B566}"/>
              </a:ext>
            </a:extLst>
          </p:cNvPr>
          <p:cNvSpPr txBox="1"/>
          <p:nvPr/>
        </p:nvSpPr>
        <p:spPr>
          <a:xfrm>
            <a:off x="1616384" y="1299665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Als ik op de stuurspuit duw …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744FBCE4-0AC9-97D1-847C-2FC7FECE3025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FAB5C2A4-01E2-476E-DB73-DC61FECC8047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Komt er in elke spuit ongeveer evenveel water.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662EBAD6-4EAF-ECAD-B739-4598E951F254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Bewegen de volgspuiten verschillend.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6A375630-315D-D409-F2D8-9A252DB02AEB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Het water loopt weg onderaan. 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FAA23938-8D5C-736D-2E21-A191F584F36A}"/>
              </a:ext>
            </a:extLst>
          </p:cNvPr>
          <p:cNvSpPr/>
          <p:nvPr/>
        </p:nvSpPr>
        <p:spPr>
          <a:xfrm>
            <a:off x="1348280" y="5925362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1AC25E7-603E-4541-6F11-D47CB662F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755" y="1681018"/>
            <a:ext cx="6843220" cy="285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B8CC4-C217-3109-D95A-33416C92C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9EEA935-1D05-4122-1E53-B9887F4CA6E6}"/>
              </a:ext>
            </a:extLst>
          </p:cNvPr>
          <p:cNvSpPr txBox="1"/>
          <p:nvPr/>
        </p:nvSpPr>
        <p:spPr>
          <a:xfrm>
            <a:off x="1616384" y="404029"/>
            <a:ext cx="32056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Bonusvraag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8226DEB-4C03-D37D-D8BC-F40E20669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6" y="220718"/>
            <a:ext cx="1001110" cy="100111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6A2A10E2-F8B6-35D0-0CE7-F1355CE0541B}"/>
              </a:ext>
            </a:extLst>
          </p:cNvPr>
          <p:cNvSpPr txBox="1"/>
          <p:nvPr/>
        </p:nvSpPr>
        <p:spPr>
          <a:xfrm>
            <a:off x="1616384" y="1299665"/>
            <a:ext cx="1048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Ik til de bovenste spuit op.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Als ik op de stuurspuit duw …</a:t>
            </a:r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0CB809A-E929-B46F-FECD-E48B15AC1112}"/>
              </a:ext>
            </a:extLst>
          </p:cNvPr>
          <p:cNvGrpSpPr/>
          <p:nvPr/>
        </p:nvGrpSpPr>
        <p:grpSpPr>
          <a:xfrm>
            <a:off x="1453055" y="4696561"/>
            <a:ext cx="10480606" cy="1757410"/>
            <a:chOff x="1453056" y="4373558"/>
            <a:chExt cx="10480606" cy="175741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ECAD8E28-AF09-2032-D5F5-A066A6E1CC11}"/>
                </a:ext>
              </a:extLst>
            </p:cNvPr>
            <p:cNvSpPr txBox="1"/>
            <p:nvPr/>
          </p:nvSpPr>
          <p:spPr>
            <a:xfrm>
              <a:off x="1453056" y="4373558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Krijgen beide spuiten ongeveer evenveel water.</a:t>
              </a:r>
            </a:p>
          </p:txBody>
        </p:sp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F378EECF-5FED-9524-5073-09DC4BC05FC8}"/>
                </a:ext>
              </a:extLst>
            </p:cNvPr>
            <p:cNvSpPr txBox="1"/>
            <p:nvPr/>
          </p:nvSpPr>
          <p:spPr>
            <a:xfrm>
              <a:off x="1453056" y="5013736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B.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Er komt meer water in de bovenste volgspuit.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2E04E0EF-D1D2-435B-7F98-B908EC70A0BB}"/>
                </a:ext>
              </a:extLst>
            </p:cNvPr>
            <p:cNvSpPr txBox="1"/>
            <p:nvPr/>
          </p:nvSpPr>
          <p:spPr>
            <a:xfrm>
              <a:off x="1453056" y="5653914"/>
              <a:ext cx="1048060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5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C. 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Er komt meer water in de </a:t>
              </a:r>
              <a:r>
                <a:rPr lang="nl-BE" sz="2500">
                  <a:latin typeface="Cavolini" panose="03000502040302020204" pitchFamily="66" charset="0"/>
                  <a:cs typeface="Cavolini" panose="03000502040302020204" pitchFamily="66" charset="0"/>
                </a:rPr>
                <a:t>onderste volgspuit</a:t>
              </a:r>
              <a:r>
                <a:rPr lang="nl-BE" sz="2500" dirty="0">
                  <a:latin typeface="Cavolini" panose="03000502040302020204" pitchFamily="66" charset="0"/>
                  <a:cs typeface="Cavolini" panose="03000502040302020204" pitchFamily="66" charset="0"/>
                </a:rPr>
                <a:t>.</a:t>
              </a:r>
            </a:p>
          </p:txBody>
        </p:sp>
      </p:grp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7C8264F2-5990-CD9D-9C40-9457ADC17B37}"/>
              </a:ext>
            </a:extLst>
          </p:cNvPr>
          <p:cNvSpPr/>
          <p:nvPr/>
        </p:nvSpPr>
        <p:spPr>
          <a:xfrm>
            <a:off x="1319705" y="4675014"/>
            <a:ext cx="10005520" cy="58016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60C2BCC6-25F4-BF91-59C1-1D5B8DCC1BE8}"/>
              </a:ext>
            </a:extLst>
          </p:cNvPr>
          <p:cNvGrpSpPr/>
          <p:nvPr/>
        </p:nvGrpSpPr>
        <p:grpSpPr>
          <a:xfrm>
            <a:off x="2612103" y="2489554"/>
            <a:ext cx="1346003" cy="1666136"/>
            <a:chOff x="0" y="0"/>
            <a:chExt cx="1113790" cy="1029335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CFF338CF-EB6C-7060-AC39-F80FED24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120" y="0"/>
              <a:ext cx="788670" cy="10293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Pijl: rechts 4">
              <a:extLst>
                <a:ext uri="{FF2B5EF4-FFF2-40B4-BE49-F238E27FC236}">
                  <a16:creationId xmlns:a16="http://schemas.microsoft.com/office/drawing/2014/main" id="{F875CB71-9A34-D4D9-BCA9-BBC77F388043}"/>
                </a:ext>
              </a:extLst>
            </p:cNvPr>
            <p:cNvSpPr/>
            <p:nvPr/>
          </p:nvSpPr>
          <p:spPr>
            <a:xfrm>
              <a:off x="0" y="101600"/>
              <a:ext cx="657014" cy="264160"/>
            </a:xfrm>
            <a:prstGeom prst="rightArrow">
              <a:avLst/>
            </a:prstGeom>
            <a:solidFill>
              <a:srgbClr val="E6AF00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pic>
        <p:nvPicPr>
          <p:cNvPr id="8" name="Afbeelding 7">
            <a:extLst>
              <a:ext uri="{FF2B5EF4-FFF2-40B4-BE49-F238E27FC236}">
                <a16:creationId xmlns:a16="http://schemas.microsoft.com/office/drawing/2014/main" id="{FAF24BF0-BAFA-38DF-B576-6A0107778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846" y="971550"/>
            <a:ext cx="6662105" cy="338666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9BDD715-6646-E167-8B52-5BBF7077D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655747" y="339448"/>
            <a:ext cx="1250128" cy="125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6AF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713</Words>
  <Application>Microsoft Office PowerPoint</Application>
  <PresentationFormat>Breedbeeld</PresentationFormat>
  <Paragraphs>83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6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118</cp:revision>
  <dcterms:created xsi:type="dcterms:W3CDTF">2024-11-20T18:20:50Z</dcterms:created>
  <dcterms:modified xsi:type="dcterms:W3CDTF">2025-11-28T16:15:57Z</dcterms:modified>
</cp:coreProperties>
</file>