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327" r:id="rId5"/>
    <p:sldId id="320" r:id="rId6"/>
    <p:sldId id="321" r:id="rId7"/>
    <p:sldId id="322" r:id="rId8"/>
    <p:sldId id="317" r:id="rId9"/>
    <p:sldId id="318" r:id="rId10"/>
    <p:sldId id="323" r:id="rId11"/>
    <p:sldId id="324" r:id="rId12"/>
    <p:sldId id="319" r:id="rId13"/>
    <p:sldId id="325" r:id="rId1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065" autoAdjust="0"/>
  </p:normalViewPr>
  <p:slideViewPr>
    <p:cSldViewPr snapToGrid="0">
      <p:cViewPr varScale="1">
        <p:scale>
          <a:sx n="100" d="100"/>
          <a:sy n="100" d="100"/>
        </p:scale>
        <p:origin x="9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83F9CFD-B0D2-6F70-A5E7-649ADAA2A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738" y="1251208"/>
            <a:ext cx="5393329" cy="4199940"/>
          </a:xfrm>
          <a:prstGeom prst="rect">
            <a:avLst/>
          </a:prstGeom>
        </p:spPr>
      </p:pic>
      <p:pic>
        <p:nvPicPr>
          <p:cNvPr id="6" name="Afbeelding 5" descr="Afbeelding met buitenshuis, wiel, voertuig, Landvoertuig&#10;&#10;Door AI gegenereerde inhoud is mogelijk onjuist.">
            <a:extLst>
              <a:ext uri="{FF2B5EF4-FFF2-40B4-BE49-F238E27FC236}">
                <a16:creationId xmlns:a16="http://schemas.microsoft.com/office/drawing/2014/main" id="{7AAD71F6-A70A-CD16-717F-48BA50D8B4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33" r="18067" b="-1"/>
          <a:stretch/>
        </p:blipFill>
        <p:spPr>
          <a:xfrm>
            <a:off x="6256865" y="1088433"/>
            <a:ext cx="5291667" cy="468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97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6E0D825-B7B3-762A-081E-EE7AB5F93E8E}"/>
              </a:ext>
            </a:extLst>
          </p:cNvPr>
          <p:cNvSpPr txBox="1"/>
          <p:nvPr/>
        </p:nvSpPr>
        <p:spPr>
          <a:xfrm>
            <a:off x="1677537" y="313078"/>
            <a:ext cx="5438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</a:t>
            </a:r>
            <a:r>
              <a:rPr lang="nl-NL" sz="3200" b="1" dirty="0">
                <a:solidFill>
                  <a:srgbClr val="E84E0F"/>
                </a:solidFill>
                <a:latin typeface="Intro Rust Base" panose="00000500000000000000" pitchFamily="50" charset="0"/>
              </a:rPr>
              <a:t> weet </a:t>
            </a:r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je nog?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BFD9B73-F3BC-9E9A-56EB-CD5CD07702BA}"/>
              </a:ext>
            </a:extLst>
          </p:cNvPr>
          <p:cNvSpPr txBox="1"/>
          <p:nvPr/>
        </p:nvSpPr>
        <p:spPr>
          <a:xfrm>
            <a:off x="1660920" y="1038628"/>
            <a:ext cx="590046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Welke bruggen herken je hier?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88E39B2-6890-485D-A51F-EBFA8889D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43" y="317318"/>
            <a:ext cx="1162664" cy="1162664"/>
          </a:xfrm>
          <a:prstGeom prst="rect">
            <a:avLst/>
          </a:prstGeom>
        </p:spPr>
      </p:pic>
      <p:pic>
        <p:nvPicPr>
          <p:cNvPr id="8" name="Afbeelding 7" descr="Navigating The Golden Gate: A Visual Guide To San Francisco's Iconic ...">
            <a:extLst>
              <a:ext uri="{FF2B5EF4-FFF2-40B4-BE49-F238E27FC236}">
                <a16:creationId xmlns:a16="http://schemas.microsoft.com/office/drawing/2014/main" id="{43C55763-3383-7FB0-C70B-E9D26CA64F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21" y="1745806"/>
            <a:ext cx="2590493" cy="1727335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9" name="Afbeelding 8" descr="Erasmusbrug Rotterdam - Jurjen Veerman Photography">
            <a:extLst>
              <a:ext uri="{FF2B5EF4-FFF2-40B4-BE49-F238E27FC236}">
                <a16:creationId xmlns:a16="http://schemas.microsoft.com/office/drawing/2014/main" id="{C42ED8F1-A010-2651-D281-1CF4DB424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4633" y="4138023"/>
            <a:ext cx="3079807" cy="1727334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0" name="Afbeelding 9" descr="Fieggentrio: Waalbrug (Nijmegen)">
            <a:extLst>
              <a:ext uri="{FF2B5EF4-FFF2-40B4-BE49-F238E27FC236}">
                <a16:creationId xmlns:a16="http://schemas.microsoft.com/office/drawing/2014/main" id="{45DE60D5-67F7-398E-D684-9A245A3C643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2"/>
          <a:stretch/>
        </p:blipFill>
        <p:spPr bwMode="auto">
          <a:xfrm>
            <a:off x="6553185" y="1745806"/>
            <a:ext cx="2954609" cy="173776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 descr="Aqueduct | Definition, History, &amp; Facts | Britannica">
            <a:extLst>
              <a:ext uri="{FF2B5EF4-FFF2-40B4-BE49-F238E27FC236}">
                <a16:creationId xmlns:a16="http://schemas.microsoft.com/office/drawing/2014/main" id="{413BD794-E6EE-056B-8A8F-D74DFE5B8E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421" y="4232688"/>
            <a:ext cx="2487927" cy="1665342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12" name="Afbeelding 11" descr="Nieuw viaduct? Een tunnel? Of meer verkeer op de R4? 3,5 miljoen euro ...">
            <a:extLst>
              <a:ext uri="{FF2B5EF4-FFF2-40B4-BE49-F238E27FC236}">
                <a16:creationId xmlns:a16="http://schemas.microsoft.com/office/drawing/2014/main" id="{A2EC6602-079B-7933-58D7-300841FAA62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80" b="22242"/>
          <a:stretch/>
        </p:blipFill>
        <p:spPr bwMode="auto">
          <a:xfrm>
            <a:off x="376924" y="4223630"/>
            <a:ext cx="2601226" cy="1641727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Afbeelding 12" descr="undefined">
            <a:extLst>
              <a:ext uri="{FF2B5EF4-FFF2-40B4-BE49-F238E27FC236}">
                <a16:creationId xmlns:a16="http://schemas.microsoft.com/office/drawing/2014/main" id="{1565A7B0-2ABC-CB10-D7A4-B0BF0FCC0BE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5"/>
          <a:stretch/>
        </p:blipFill>
        <p:spPr bwMode="auto">
          <a:xfrm>
            <a:off x="323359" y="1745806"/>
            <a:ext cx="2654791" cy="166964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8CBA3F57-50C2-2A7D-BFDA-FBCF28EC3F97}"/>
              </a:ext>
            </a:extLst>
          </p:cNvPr>
          <p:cNvSpPr txBox="1"/>
          <p:nvPr/>
        </p:nvSpPr>
        <p:spPr>
          <a:xfrm>
            <a:off x="376924" y="3473141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vakwerkbrug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F2963F9F-026D-4DDE-09CA-7EED609AC8C9}"/>
              </a:ext>
            </a:extLst>
          </p:cNvPr>
          <p:cNvSpPr txBox="1"/>
          <p:nvPr/>
        </p:nvSpPr>
        <p:spPr>
          <a:xfrm>
            <a:off x="3819989" y="3528639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hangbrug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F7CB1A52-1792-E890-6756-470FB9E4D166}"/>
              </a:ext>
            </a:extLst>
          </p:cNvPr>
          <p:cNvSpPr txBox="1"/>
          <p:nvPr/>
        </p:nvSpPr>
        <p:spPr>
          <a:xfrm>
            <a:off x="7099638" y="3528639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boogbrug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3D7E4B97-AE97-B6C6-D290-20CFDFE90483}"/>
              </a:ext>
            </a:extLst>
          </p:cNvPr>
          <p:cNvSpPr txBox="1"/>
          <p:nvPr/>
        </p:nvSpPr>
        <p:spPr>
          <a:xfrm>
            <a:off x="6544633" y="6042760"/>
            <a:ext cx="35880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tuibrug kabelbrug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EAED337A-16B5-6376-9A55-9D1838F2E4FF}"/>
              </a:ext>
            </a:extLst>
          </p:cNvPr>
          <p:cNvSpPr txBox="1"/>
          <p:nvPr/>
        </p:nvSpPr>
        <p:spPr>
          <a:xfrm>
            <a:off x="3820366" y="6018650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boogbrug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D07FC9A4-D9B4-6AAC-2B4A-04396752AAAF}"/>
              </a:ext>
            </a:extLst>
          </p:cNvPr>
          <p:cNvSpPr txBox="1"/>
          <p:nvPr/>
        </p:nvSpPr>
        <p:spPr>
          <a:xfrm>
            <a:off x="798431" y="6018650"/>
            <a:ext cx="252181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liggerbrug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151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A096D-4181-03E9-D8A0-F2B1E7D3E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2A29823-63AA-D068-93B4-98FEC7A25EE0}"/>
              </a:ext>
            </a:extLst>
          </p:cNvPr>
          <p:cNvSpPr txBox="1"/>
          <p:nvPr/>
        </p:nvSpPr>
        <p:spPr>
          <a:xfrm>
            <a:off x="1660920" y="330742"/>
            <a:ext cx="4680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</a:t>
            </a:r>
            <a:r>
              <a:rPr lang="nl-NL" sz="3200" b="1" dirty="0">
                <a:solidFill>
                  <a:srgbClr val="E84E0F"/>
                </a:solidFill>
                <a:latin typeface="Intro Rust Base" panose="00000500000000000000" pitchFamily="50" charset="0"/>
              </a:rPr>
              <a:t> weet </a:t>
            </a:r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je nog?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8E4324B-6966-505E-6252-68FB28926D0D}"/>
              </a:ext>
            </a:extLst>
          </p:cNvPr>
          <p:cNvSpPr txBox="1"/>
          <p:nvPr/>
        </p:nvSpPr>
        <p:spPr>
          <a:xfrm>
            <a:off x="1660920" y="1038628"/>
            <a:ext cx="814184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Wat weet je nog over de constructie?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Maak een zin met deze woorden.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757F053-213E-C840-7E2F-6D992EB68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52" y="563124"/>
            <a:ext cx="1162664" cy="116266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B18BBCD-C826-678A-76AE-179D0FDBD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772" y="2025031"/>
            <a:ext cx="9747550" cy="466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01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E3B98-034F-7DC6-DBD9-AEF526BF6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B1E3E00C-7FC6-D44D-2019-CC9E6D7E3D36}"/>
              </a:ext>
            </a:extLst>
          </p:cNvPr>
          <p:cNvSpPr txBox="1"/>
          <p:nvPr/>
        </p:nvSpPr>
        <p:spPr>
          <a:xfrm>
            <a:off x="1660920" y="330742"/>
            <a:ext cx="4680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</a:t>
            </a:r>
            <a:r>
              <a:rPr lang="nl-NL" sz="3200" b="1" dirty="0">
                <a:solidFill>
                  <a:srgbClr val="E84E0F"/>
                </a:solidFill>
                <a:latin typeface="Intro Rust Base" panose="00000500000000000000" pitchFamily="50" charset="0"/>
              </a:rPr>
              <a:t> weet </a:t>
            </a:r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je nog?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6564350-BB5F-D5F8-5BB0-DC181E0A02A9}"/>
              </a:ext>
            </a:extLst>
          </p:cNvPr>
          <p:cNvSpPr txBox="1"/>
          <p:nvPr/>
        </p:nvSpPr>
        <p:spPr>
          <a:xfrm>
            <a:off x="1660920" y="1038628"/>
            <a:ext cx="814184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Wat weet je nog 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over de constructie?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E3EF471-DD1B-67EF-C186-6EA592905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52" y="563124"/>
            <a:ext cx="1162664" cy="116266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87C01DC-FA1B-0DF6-2D87-95BDA6946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692" y="870945"/>
            <a:ext cx="3610137" cy="2720759"/>
          </a:xfrm>
          <a:prstGeom prst="round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706F4CF-C81B-C161-A485-53E44B41A4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947" t="8266" r="30594" b="13114"/>
          <a:stretch/>
        </p:blipFill>
        <p:spPr>
          <a:xfrm rot="16200000">
            <a:off x="8307321" y="3182926"/>
            <a:ext cx="2301737" cy="4273640"/>
          </a:xfrm>
          <a:prstGeom prst="round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1369F6F-9394-B226-0DEF-4B5213BCD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1220801" y="3475264"/>
            <a:ext cx="2106266" cy="3730375"/>
          </a:xfrm>
          <a:prstGeom prst="round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6C2001AC-3DF3-A7C7-E3DA-8D986B1112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324932" y="1315140"/>
            <a:ext cx="1937551" cy="3769922"/>
          </a:xfrm>
          <a:prstGeom prst="round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6BA76E03-6948-198A-4092-6D207C3C5D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8593" y="2074494"/>
            <a:ext cx="2333002" cy="2720759"/>
          </a:xfrm>
          <a:prstGeom prst="round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12B6D493-EDBC-2829-878D-5B67E3BAEF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0481" y="4993016"/>
            <a:ext cx="1819529" cy="141942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897025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6D4DC-F2F5-0F97-332D-00C998A10D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5354A0C-26C3-8A9B-C423-E9866D5C9829}"/>
              </a:ext>
            </a:extLst>
          </p:cNvPr>
          <p:cNvSpPr txBox="1"/>
          <p:nvPr/>
        </p:nvSpPr>
        <p:spPr>
          <a:xfrm>
            <a:off x="422056" y="327169"/>
            <a:ext cx="22284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Een brug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92AC7E2-2908-E657-34BC-BD04AD8EFE16}"/>
              </a:ext>
            </a:extLst>
          </p:cNvPr>
          <p:cNvSpPr txBox="1"/>
          <p:nvPr/>
        </p:nvSpPr>
        <p:spPr>
          <a:xfrm>
            <a:off x="451442" y="1038628"/>
            <a:ext cx="5900463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We denken aan …</a:t>
            </a: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Vorm?</a:t>
            </a:r>
          </a:p>
          <a:p>
            <a:endParaRPr lang="nl-NL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Stevig?</a:t>
            </a:r>
          </a:p>
          <a:p>
            <a:endParaRPr lang="nl-NL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Grootte?</a:t>
            </a:r>
            <a:b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NL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Materiaal? </a:t>
            </a:r>
            <a:b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NL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Gewicht?</a:t>
            </a:r>
            <a:endParaRPr lang="nl-BE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A437262-87DD-FE46-7867-95C2F58D6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874" y="330742"/>
            <a:ext cx="7189643" cy="6150624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E957585A-DB54-2ED8-F0B6-65DA3B94C080}"/>
              </a:ext>
            </a:extLst>
          </p:cNvPr>
          <p:cNvSpPr/>
          <p:nvPr/>
        </p:nvSpPr>
        <p:spPr>
          <a:xfrm>
            <a:off x="4644500" y="2823587"/>
            <a:ext cx="1353178" cy="1105318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D039168D-06D8-0091-FB8C-6897E0351646}"/>
              </a:ext>
            </a:extLst>
          </p:cNvPr>
          <p:cNvSpPr/>
          <p:nvPr/>
        </p:nvSpPr>
        <p:spPr>
          <a:xfrm>
            <a:off x="6030942" y="330742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Ovaal 11">
            <a:extLst>
              <a:ext uri="{FF2B5EF4-FFF2-40B4-BE49-F238E27FC236}">
                <a16:creationId xmlns:a16="http://schemas.microsoft.com/office/drawing/2014/main" id="{525E3F85-C2DC-FFD8-77A0-9039D19650B8}"/>
              </a:ext>
            </a:extLst>
          </p:cNvPr>
          <p:cNvSpPr/>
          <p:nvPr/>
        </p:nvSpPr>
        <p:spPr>
          <a:xfrm>
            <a:off x="7411106" y="1525417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9A110B64-43C6-ED76-0113-429C4C8ADDD8}"/>
              </a:ext>
            </a:extLst>
          </p:cNvPr>
          <p:cNvSpPr/>
          <p:nvPr/>
        </p:nvSpPr>
        <p:spPr>
          <a:xfrm>
            <a:off x="6057928" y="2705221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Ovaal 15">
            <a:extLst>
              <a:ext uri="{FF2B5EF4-FFF2-40B4-BE49-F238E27FC236}">
                <a16:creationId xmlns:a16="http://schemas.microsoft.com/office/drawing/2014/main" id="{2FB4FA32-8BE7-6D9E-27AB-ED1B2CC52AF7}"/>
              </a:ext>
            </a:extLst>
          </p:cNvPr>
          <p:cNvSpPr/>
          <p:nvPr/>
        </p:nvSpPr>
        <p:spPr>
          <a:xfrm>
            <a:off x="8870222" y="1490571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90837C01-BF5D-170C-4D2F-729F69FB9229}"/>
              </a:ext>
            </a:extLst>
          </p:cNvPr>
          <p:cNvSpPr/>
          <p:nvPr/>
        </p:nvSpPr>
        <p:spPr>
          <a:xfrm>
            <a:off x="10270145" y="327169"/>
            <a:ext cx="1353178" cy="1298170"/>
          </a:xfrm>
          <a:prstGeom prst="ellipse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698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6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95BEF-1C1D-94C7-3CC1-9C8955720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2B2555F7-E4C6-6242-BD46-D6BA60BDFF05}"/>
              </a:ext>
            </a:extLst>
          </p:cNvPr>
          <p:cNvSpPr txBox="1"/>
          <p:nvPr/>
        </p:nvSpPr>
        <p:spPr>
          <a:xfrm>
            <a:off x="509483" y="330742"/>
            <a:ext cx="1973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>
                <a:solidFill>
                  <a:srgbClr val="E84E0F"/>
                </a:solidFill>
                <a:latin typeface="Intro Rust Base" panose="00000500000000000000" pitchFamily="50" charset="0"/>
              </a:rPr>
              <a:t>Een brug</a:t>
            </a:r>
            <a:endParaRPr lang="nl-BE" sz="28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FB955D5-378B-7BF9-1025-1D1301484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4DEFF9BF-02FA-6E95-5202-4E2886C70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268080D3-AB7F-058F-E4E1-0A6F2B61D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F76CCC16-EE33-44ED-5992-FAAE92D6357F}"/>
              </a:ext>
            </a:extLst>
          </p:cNvPr>
          <p:cNvSpPr txBox="1"/>
          <p:nvPr/>
        </p:nvSpPr>
        <p:spPr>
          <a:xfrm>
            <a:off x="526833" y="1038628"/>
            <a:ext cx="9252997" cy="5863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Materiaal: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karton, ijzerdraad, touw, plakband, … 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Gereedschap: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schaar, priem, kartonzaag, …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Gewicht: 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er moet een wagentje van 200 gram over.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Grootte: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hoe breed is het karretje?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            hoe lang wil ik de brug?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Bevestiging: 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hoe maak je het vast?</a:t>
            </a:r>
          </a:p>
          <a:p>
            <a:endParaRPr lang="nl-NL" sz="25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Vorm: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driehoeken, bogen en cilinders zijn stevig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Stabiel:</a:t>
            </a: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 denk aan tegengewicht, knak, dikte, …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DC43EE1B-BB96-BD55-D848-D738A6BC10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9573" y="330742"/>
            <a:ext cx="1813747" cy="181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93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721CA855-1A61-B6FE-A198-0B343EC4DD85}"/>
              </a:ext>
            </a:extLst>
          </p:cNvPr>
          <p:cNvSpPr txBox="1"/>
          <p:nvPr/>
        </p:nvSpPr>
        <p:spPr>
          <a:xfrm>
            <a:off x="1724685" y="458561"/>
            <a:ext cx="64812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Karton … eigenschappen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906FF95-0973-3C16-8753-8CE6EAC98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78" y="169985"/>
            <a:ext cx="1145226" cy="1145226"/>
          </a:xfrm>
          <a:prstGeom prst="rect">
            <a:avLst/>
          </a:prstGeom>
        </p:spPr>
      </p:pic>
      <p:sp>
        <p:nvSpPr>
          <p:cNvPr id="7" name="AutoShape 2">
            <a:extLst>
              <a:ext uri="{FF2B5EF4-FFF2-40B4-BE49-F238E27FC236}">
                <a16:creationId xmlns:a16="http://schemas.microsoft.com/office/drawing/2014/main" id="{30466C84-0314-7950-CC55-1DD82B81CD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D7F26B5-B3EC-A83E-80B0-39CE5C49F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94" y="1166447"/>
            <a:ext cx="4144043" cy="2763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Extraordinary Uses for Ordinary Cardboard - Remake.Life">
            <a:extLst>
              <a:ext uri="{FF2B5EF4-FFF2-40B4-BE49-F238E27FC236}">
                <a16:creationId xmlns:a16="http://schemas.microsoft.com/office/drawing/2014/main" id="{88C8CDB7-697B-EA9C-C517-4751DFA42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461" y="125361"/>
            <a:ext cx="3151239" cy="3151239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ox Dividers Cardboard at Lloyd Huggins blog">
            <a:extLst>
              <a:ext uri="{FF2B5EF4-FFF2-40B4-BE49-F238E27FC236}">
                <a16:creationId xmlns:a16="http://schemas.microsoft.com/office/drawing/2014/main" id="{B4F1E5CF-F5B8-D4C0-4D0A-D10FA2B57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779626"/>
            <a:ext cx="4991100" cy="28707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Working with Cardboard: Bending &amp; Folding - YouTube">
            <a:extLst>
              <a:ext uri="{FF2B5EF4-FFF2-40B4-BE49-F238E27FC236}">
                <a16:creationId xmlns:a16="http://schemas.microsoft.com/office/drawing/2014/main" id="{52FDD186-38DB-B0F1-6954-54F0C7353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606960"/>
            <a:ext cx="3510115" cy="19744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3AD42CA-80E4-E63D-ABD6-6AAC3F727750}"/>
              </a:ext>
            </a:extLst>
          </p:cNvPr>
          <p:cNvSpPr txBox="1"/>
          <p:nvPr/>
        </p:nvSpPr>
        <p:spPr>
          <a:xfrm>
            <a:off x="686640" y="3929569"/>
            <a:ext cx="525696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Vouwbaar</a:t>
            </a: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Makkelijk verwerkbaar</a:t>
            </a: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Verschillende dikte</a:t>
            </a:r>
          </a:p>
          <a:p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Goedkoop</a:t>
            </a:r>
          </a:p>
          <a:p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42221D75-320E-F939-98A9-407961831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3222" y="439454"/>
            <a:ext cx="6805470" cy="5979091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5502A6C-1E4B-F319-F1C3-200BAB246977}"/>
              </a:ext>
            </a:extLst>
          </p:cNvPr>
          <p:cNvSpPr txBox="1"/>
          <p:nvPr/>
        </p:nvSpPr>
        <p:spPr>
          <a:xfrm>
            <a:off x="1036427" y="696231"/>
            <a:ext cx="64812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    Karton </a:t>
            </a:r>
            <a:b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</a:br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verbinden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352CC8AD-7FD6-94A1-22CD-941F2780FE5F}"/>
              </a:ext>
            </a:extLst>
          </p:cNvPr>
          <p:cNvSpPr txBox="1"/>
          <p:nvPr/>
        </p:nvSpPr>
        <p:spPr>
          <a:xfrm>
            <a:off x="-231934" y="2495559"/>
            <a:ext cx="5256960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Gaatjes maken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Sneetje maken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Lipjes vouwen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Stokjes erin duwen</a:t>
            </a:r>
            <a:endParaRPr lang="nl-BE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383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B42843E-CC41-1D6D-CCFF-C9ED08FECC12}"/>
              </a:ext>
            </a:extLst>
          </p:cNvPr>
          <p:cNvSpPr txBox="1"/>
          <p:nvPr/>
        </p:nvSpPr>
        <p:spPr>
          <a:xfrm>
            <a:off x="509483" y="330742"/>
            <a:ext cx="4806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 herken je hier?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 descr="Simple Suspension Bridge Model : 8 Steps - Instructables">
            <a:extLst>
              <a:ext uri="{FF2B5EF4-FFF2-40B4-BE49-F238E27FC236}">
                <a16:creationId xmlns:a16="http://schemas.microsoft.com/office/drawing/2014/main" id="{DABD28F7-2977-E24D-24D9-EB1CB639EBD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00" y="1228981"/>
            <a:ext cx="2284730" cy="171450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Afbeelding 5" descr="Crafting a Cardboard Bridge | How to make Bridge with Cardboard- Easy ...">
            <a:extLst>
              <a:ext uri="{FF2B5EF4-FFF2-40B4-BE49-F238E27FC236}">
                <a16:creationId xmlns:a16="http://schemas.microsoft.com/office/drawing/2014/main" id="{779D0BFC-E3B2-CAC8-0676-9A9451A09C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8"/>
          <a:stretch/>
        </p:blipFill>
        <p:spPr bwMode="auto">
          <a:xfrm>
            <a:off x="3370355" y="1247396"/>
            <a:ext cx="3736975" cy="170561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Afbeelding 6" descr="How To Build A Model Truss Bridge at Teresa Cochran blog">
            <a:extLst>
              <a:ext uri="{FF2B5EF4-FFF2-40B4-BE49-F238E27FC236}">
                <a16:creationId xmlns:a16="http://schemas.microsoft.com/office/drawing/2014/main" id="{6AA73DBA-9468-4F49-194C-E5EA21E8C28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775" y="3064766"/>
            <a:ext cx="3154045" cy="1773555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8" name="Afbeelding 7" descr="Afbeelding met keramiek&#10;&#10;Door AI gegenereerde inhoud is mogelijk onjuist.">
            <a:extLst>
              <a:ext uri="{FF2B5EF4-FFF2-40B4-BE49-F238E27FC236}">
                <a16:creationId xmlns:a16="http://schemas.microsoft.com/office/drawing/2014/main" id="{488AA063-A108-B931-9FAC-66D2B056ED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90" y="4998976"/>
            <a:ext cx="3839210" cy="134239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9" name="Afbeelding 8" descr="Challenge and Discover: Build a Bridge | Inspiration Laboratories">
            <a:extLst>
              <a:ext uri="{FF2B5EF4-FFF2-40B4-BE49-F238E27FC236}">
                <a16:creationId xmlns:a16="http://schemas.microsoft.com/office/drawing/2014/main" id="{2EE5ADAC-7509-EE97-D094-CC500ED562F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b="17008"/>
          <a:stretch/>
        </p:blipFill>
        <p:spPr bwMode="auto">
          <a:xfrm>
            <a:off x="4587650" y="4982466"/>
            <a:ext cx="2435225" cy="137414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Afbeelding 9" descr="Suspension bridge in 2024 | Paper crafts diy kids, Building for kids ...">
            <a:extLst>
              <a:ext uri="{FF2B5EF4-FFF2-40B4-BE49-F238E27FC236}">
                <a16:creationId xmlns:a16="http://schemas.microsoft.com/office/drawing/2014/main" id="{1078C29C-B1B2-4E15-064F-9EF48F9CFD1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0" b="16558"/>
          <a:stretch/>
        </p:blipFill>
        <p:spPr bwMode="auto">
          <a:xfrm>
            <a:off x="702085" y="3081911"/>
            <a:ext cx="3105785" cy="1755775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810B27D4-2343-B4A6-AC5E-A4980013F5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1763" y="330742"/>
            <a:ext cx="2300748" cy="230074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CCFA7841-951B-2DC1-9A57-99583F66691B}"/>
              </a:ext>
            </a:extLst>
          </p:cNvPr>
          <p:cNvSpPr txBox="1"/>
          <p:nvPr/>
        </p:nvSpPr>
        <p:spPr>
          <a:xfrm>
            <a:off x="7821728" y="2953006"/>
            <a:ext cx="406081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Denk aan…</a:t>
            </a:r>
            <a:b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doorbuigen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steun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tegengewicht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vakwerk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pijlers of pylonen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bevestiging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076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6EB30-3D18-8BD3-E5EF-E9CE4D553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60D3324-BC74-1549-7758-0C233C2A1371}"/>
              </a:ext>
            </a:extLst>
          </p:cNvPr>
          <p:cNvSpPr txBox="1"/>
          <p:nvPr/>
        </p:nvSpPr>
        <p:spPr>
          <a:xfrm>
            <a:off x="509483" y="330742"/>
            <a:ext cx="4806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E84E0F"/>
                </a:solidFill>
                <a:latin typeface="Intro Rust Base" panose="00000500000000000000" pitchFamily="50" charset="0"/>
              </a:rPr>
              <a:t>Wat herken je hier?</a:t>
            </a:r>
            <a:endParaRPr lang="nl-BE" sz="3200" dirty="0">
              <a:solidFill>
                <a:srgbClr val="E84E0F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5" name="Afbeelding 4" descr="Simple Suspension Bridge Model : 8 Steps - Instructables">
            <a:extLst>
              <a:ext uri="{FF2B5EF4-FFF2-40B4-BE49-F238E27FC236}">
                <a16:creationId xmlns:a16="http://schemas.microsoft.com/office/drawing/2014/main" id="{788637E7-FCA8-FB68-E767-6AB91D71D3F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00" y="1228981"/>
            <a:ext cx="2284730" cy="171450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6" name="Afbeelding 5" descr="Crafting a Cardboard Bridge | How to make Bridge with Cardboard- Easy ...">
            <a:extLst>
              <a:ext uri="{FF2B5EF4-FFF2-40B4-BE49-F238E27FC236}">
                <a16:creationId xmlns:a16="http://schemas.microsoft.com/office/drawing/2014/main" id="{4F4EF003-64F1-9BD2-C2E9-D0D56CDDF2C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8"/>
          <a:stretch/>
        </p:blipFill>
        <p:spPr bwMode="auto">
          <a:xfrm>
            <a:off x="3370355" y="1247396"/>
            <a:ext cx="3736975" cy="170561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Afbeelding 6" descr="How To Build A Model Truss Bridge at Teresa Cochran blog">
            <a:extLst>
              <a:ext uri="{FF2B5EF4-FFF2-40B4-BE49-F238E27FC236}">
                <a16:creationId xmlns:a16="http://schemas.microsoft.com/office/drawing/2014/main" id="{91D72B16-3E73-A049-1317-F66C0FF2205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775" y="3064766"/>
            <a:ext cx="3154045" cy="1773555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8" name="Afbeelding 7" descr="Afbeelding met keramiek&#10;&#10;Door AI gegenereerde inhoud is mogelijk onjuist.">
            <a:extLst>
              <a:ext uri="{FF2B5EF4-FFF2-40B4-BE49-F238E27FC236}">
                <a16:creationId xmlns:a16="http://schemas.microsoft.com/office/drawing/2014/main" id="{BF33339B-05CE-56A6-1B77-357E4E8A6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90" y="4998976"/>
            <a:ext cx="3839210" cy="1342390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9" name="Afbeelding 8" descr="Challenge and Discover: Build a Bridge | Inspiration Laboratories">
            <a:extLst>
              <a:ext uri="{FF2B5EF4-FFF2-40B4-BE49-F238E27FC236}">
                <a16:creationId xmlns:a16="http://schemas.microsoft.com/office/drawing/2014/main" id="{B8FA9BF7-5C92-1048-48C1-ADC20D2A1A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 b="17008"/>
          <a:stretch/>
        </p:blipFill>
        <p:spPr bwMode="auto">
          <a:xfrm>
            <a:off x="4587650" y="4982466"/>
            <a:ext cx="2435225" cy="1374140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Afbeelding 9" descr="Suspension bridge in 2024 | Paper crafts diy kids, Building for kids ...">
            <a:extLst>
              <a:ext uri="{FF2B5EF4-FFF2-40B4-BE49-F238E27FC236}">
                <a16:creationId xmlns:a16="http://schemas.microsoft.com/office/drawing/2014/main" id="{26657250-61E4-0169-5D1A-1547D2C95A9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40" b="16558"/>
          <a:stretch/>
        </p:blipFill>
        <p:spPr bwMode="auto">
          <a:xfrm>
            <a:off x="702085" y="3081911"/>
            <a:ext cx="3105785" cy="1755775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AAF4858-5819-54DE-9DFB-6C51AD7EE45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1763" y="330742"/>
            <a:ext cx="2300748" cy="230074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C539C4AE-75E4-7D1D-F628-C97443BDE47F}"/>
              </a:ext>
            </a:extLst>
          </p:cNvPr>
          <p:cNvSpPr txBox="1"/>
          <p:nvPr/>
        </p:nvSpPr>
        <p:spPr>
          <a:xfrm>
            <a:off x="7821728" y="2953006"/>
            <a:ext cx="406081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  <a:t>Denk aan…</a:t>
            </a:r>
            <a:b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nl-NL" sz="2500" b="1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doorbuigen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steun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tegengewicht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vakwerk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pijlers of pylonen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  <a:t>bevestiging</a:t>
            </a:r>
            <a:br>
              <a:rPr lang="nl-NL" sz="2500" dirty="0"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nl-NL" sz="25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2254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42ca90-5af0-47a2-bc84-a4b92331959f">
      <Terms xmlns="http://schemas.microsoft.com/office/infopath/2007/PartnerControls"/>
    </lcf76f155ced4ddcb4097134ff3c332f>
    <TaxCatchAll xmlns="31a17445-0b93-459e-b437-13d81aa1cad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C00B792402740BD02E280FFA84359" ma:contentTypeVersion="19" ma:contentTypeDescription="Een nieuw document maken." ma:contentTypeScope="" ma:versionID="27156ab3a117e07aabdb29ebd4f87b3a">
  <xsd:schema xmlns:xsd="http://www.w3.org/2001/XMLSchema" xmlns:xs="http://www.w3.org/2001/XMLSchema" xmlns:p="http://schemas.microsoft.com/office/2006/metadata/properties" xmlns:ns2="b442ca90-5af0-47a2-bc84-a4b92331959f" xmlns:ns3="31a17445-0b93-459e-b437-13d81aa1cadf" targetNamespace="http://schemas.microsoft.com/office/2006/metadata/properties" ma:root="true" ma:fieldsID="316306a34256333a7e818ae188993d96" ns2:_="" ns3:_="">
    <xsd:import namespace="b442ca90-5af0-47a2-bc84-a4b92331959f"/>
    <xsd:import namespace="31a17445-0b93-459e-b437-13d81aa1ca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2ca90-5af0-47a2-bc84-a4b923319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d884700f-968d-4e44-b6f9-8b0e7735c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17445-0b93-459e-b437-13d81aa1cad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e1b302-3424-4a63-b91f-470dae8e5c35}" ma:internalName="TaxCatchAll" ma:showField="CatchAllData" ma:web="31a17445-0b93-459e-b437-13d81aa1ca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010C1B-EEDC-4D1B-8407-57F60436F92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AF64914-A001-44BD-9D09-B79CAD33615A}">
  <ds:schemaRefs>
    <ds:schemaRef ds:uri="http://schemas.microsoft.com/office/2006/metadata/properties"/>
    <ds:schemaRef ds:uri="http://schemas.microsoft.com/office/infopath/2007/PartnerControls"/>
    <ds:schemaRef ds:uri="b442ca90-5af0-47a2-bc84-a4b92331959f"/>
    <ds:schemaRef ds:uri="31a17445-0b93-459e-b437-13d81aa1cadf"/>
  </ds:schemaRefs>
</ds:datastoreItem>
</file>

<file path=customXml/itemProps3.xml><?xml version="1.0" encoding="utf-8"?>
<ds:datastoreItem xmlns:ds="http://schemas.openxmlformats.org/officeDocument/2006/customXml" ds:itemID="{6D8FB4BD-2F94-469E-990A-ADD6DCCAE9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42ca90-5af0-47a2-bc84-a4b92331959f"/>
    <ds:schemaRef ds:uri="31a17445-0b93-459e-b437-13d81aa1ca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3599</TotalTime>
  <Words>237</Words>
  <Application>Microsoft Office PowerPoint</Application>
  <PresentationFormat>Breedbeeld</PresentationFormat>
  <Paragraphs>40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Intro Rust Base</vt:lpstr>
      <vt:lpstr>Poppins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Els Scherpereel</cp:lastModifiedBy>
  <cp:revision>97</cp:revision>
  <dcterms:created xsi:type="dcterms:W3CDTF">2024-11-20T18:20:50Z</dcterms:created>
  <dcterms:modified xsi:type="dcterms:W3CDTF">2025-10-07T12:29:39Z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0x010100CA6C00B792402740BD02E280FFA84359</vt:lpwstr>
  </property>
  <property fmtid="{D5CDD505-2E9C-101B-9397-08002B2CF9AE}" pid="3" name="MediaServiceImageTags">
    <vt:lpwstr/>
  </property>
</Properties>
</file>