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3"/>
  </p:notesMasterIdLst>
  <p:sldIdLst>
    <p:sldId id="307" r:id="rId5"/>
    <p:sldId id="294" r:id="rId6"/>
    <p:sldId id="332" r:id="rId7"/>
    <p:sldId id="333" r:id="rId8"/>
    <p:sldId id="343" r:id="rId9"/>
    <p:sldId id="308" r:id="rId10"/>
    <p:sldId id="309" r:id="rId11"/>
    <p:sldId id="341" r:id="rId12"/>
    <p:sldId id="342" r:id="rId13"/>
    <p:sldId id="311" r:id="rId14"/>
    <p:sldId id="317" r:id="rId15"/>
    <p:sldId id="319" r:id="rId16"/>
    <p:sldId id="320" r:id="rId17"/>
    <p:sldId id="318" r:id="rId18"/>
    <p:sldId id="310" r:id="rId19"/>
    <p:sldId id="340" r:id="rId20"/>
    <p:sldId id="352" r:id="rId21"/>
    <p:sldId id="344" r:id="rId22"/>
    <p:sldId id="345" r:id="rId23"/>
    <p:sldId id="347" r:id="rId24"/>
    <p:sldId id="353" r:id="rId25"/>
    <p:sldId id="348" r:id="rId26"/>
    <p:sldId id="349" r:id="rId27"/>
    <p:sldId id="313" r:id="rId28"/>
    <p:sldId id="350" r:id="rId29"/>
    <p:sldId id="325" r:id="rId30"/>
    <p:sldId id="331" r:id="rId31"/>
    <p:sldId id="323" r:id="rId32"/>
    <p:sldId id="335" r:id="rId33"/>
    <p:sldId id="314" r:id="rId34"/>
    <p:sldId id="326" r:id="rId35"/>
    <p:sldId id="327" r:id="rId36"/>
    <p:sldId id="351" r:id="rId37"/>
    <p:sldId id="328" r:id="rId38"/>
    <p:sldId id="329" r:id="rId39"/>
    <p:sldId id="330" r:id="rId40"/>
    <p:sldId id="315" r:id="rId41"/>
    <p:sldId id="316" r:id="rId42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4E0F"/>
    <a:srgbClr val="ED6F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065" autoAdjust="0"/>
  </p:normalViewPr>
  <p:slideViewPr>
    <p:cSldViewPr snapToGrid="0">
      <p:cViewPr varScale="1">
        <p:scale>
          <a:sx n="100" d="100"/>
          <a:sy n="100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6EFA1-69C2-4A45-BA20-D89374DA133F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CF605-DFCA-47C6-9363-C00F888FF4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374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2DBAC-7726-6750-2D2C-3D33E3002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0C64F47-687F-F874-BBF0-16601531A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57C0D85-2082-199D-07A0-C887BB173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EB14702-0492-5A3E-FE20-7363FB9D2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4F3C34-B462-FE2A-8A84-3B5EBFD80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5720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8E92EE-A3A9-39CF-C2EB-C7A2489C3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560399-5682-EEE9-864D-B7E39D5CA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8339B2-03DC-3BBC-F5E1-47489724B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3BBA928-6EB4-F2FC-51E3-2EEDB877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DCC7A18-1FD4-AB84-059E-90796B0F7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0159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751D22-B601-26DA-CEC8-9D49FF210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8EDFF60-5622-973B-5ABF-A30C6231B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832339-93BA-4F6C-F049-51F463550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3B9DDB-6AC0-95AE-1DA1-5DDC1E63B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F636A4-ED1B-55AD-54DD-EB859A3D7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88091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257C6D-E84B-E06F-2A87-755892C5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3F33B2-95A0-CED8-00CC-6F99033285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17A52A7-98FE-B9FE-7783-D2BB4600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2938CAF-FDEB-6C55-A8B1-AEC68D88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1864FBA-CD00-9080-102F-EB5B36CA7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463D6A8-DCAC-F279-4D70-A5BAA1D8B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4613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508084-9416-B59B-50D7-370B234F1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6EC5FD-2410-DFEA-3B9A-5C90841A3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31DDA7C-6C44-C7CF-3678-B7E270575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55FBFD0-AEDD-1BBC-A0DA-AAB008CC19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A50ABAC-4135-7710-199C-66DAB6528D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2C438C4-5B88-EDB1-583A-2AB161C0D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D92B82C-60DE-F565-D15D-13A5CF088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B366054-E858-1F08-1B44-9C4F94E07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757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56225-C963-6E67-3489-8BAB8CF12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9EDDA31-9C98-0B25-8E24-EB2A47374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8EC55BB-FD08-3B06-1C83-64468D7D0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55D416B-F0DC-4E49-67C5-60E8AEF4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1170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452CB79-F450-E5A0-7273-02904135C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0AD6EC4-9060-FB94-64B2-BF4B71524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37BCBA1-389C-4A9F-D0FF-F7D6D96A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7228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9E8D7-6B99-885D-7E60-20D64C510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3A684F-B6F2-6AF4-CFF5-442E21C58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FF745C2-66AC-EEB8-A1A9-4A36AE18E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0195B77-9921-1AD5-D385-47F6CD15B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87CAD0B-974E-E4E1-52BB-50B1A3AF7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1DA7627-FBCC-9C1B-FF53-D2C158D1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9100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9DC909-3D9C-8607-E1DB-C854060BD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D7E1428-F1EA-9C7C-CB56-670BEFC578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913664A-BC2E-0F32-FE95-A2246AEA9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778DD61-847E-AE39-E787-EF7769E4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5C12B98-2B7D-AB4E-CFFE-846142297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0405C45-36FC-DFF2-66CE-B2022E913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12983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AC1FF2-C6E9-9ACC-8ABC-2DDC22F73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72948EE-EE6F-EC05-D90E-137A03CDD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BE2510-6FE2-950B-13AA-38390FCA6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D46DCE-FE95-29B0-D05F-61420801C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4A73FC-525D-B290-B2F5-8DCAC15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8640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50B6F23-F66E-E9ED-2863-65920D3A76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6BC05FD-6880-E0D5-F643-5199EAFF5A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20CA64-0898-F0CE-882F-8916FCE04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9A0848-DE92-A1A3-6D49-61225CA1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AFA539-DBFA-62E6-4300-CD33494E7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134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051D5CC-E899-2CF4-8FCA-685B643E8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4FE1076-7E17-0F6C-940B-44E21D332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166073-8CD2-4CC1-FB39-C1B5807EFA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7F4333-E98E-C98C-4368-28FA07EBE1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9D55135-9E9F-01AC-2034-F1EFD279D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98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microsoft.com/office/2007/relationships/hdphoto" Target="../media/hdphoto4.wdp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microsoft.com/office/2007/relationships/hdphoto" Target="../media/hdphoto7.wdp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46.png"/><Relationship Id="rId4" Type="http://schemas.microsoft.com/office/2007/relationships/hdphoto" Target="../media/hdphoto6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3.png"/><Relationship Id="rId7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54.png"/><Relationship Id="rId4" Type="http://schemas.microsoft.com/office/2007/relationships/hdphoto" Target="../media/hdphoto7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7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5.png"/><Relationship Id="rId7" Type="http://schemas.openxmlformats.org/officeDocument/2006/relationships/image" Target="../media/image78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microsoft.com/office/2007/relationships/hdphoto" Target="../media/hdphoto11.wdp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microsoft.com/office/2007/relationships/hdphoto" Target="../media/hdphoto12.wdp"/><Relationship Id="rId4" Type="http://schemas.openxmlformats.org/officeDocument/2006/relationships/image" Target="../media/image8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3CFD36B-1B31-D198-A802-73616F9FA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329030"/>
            <a:ext cx="5291666" cy="4199940"/>
          </a:xfrm>
          <a:prstGeom prst="rect">
            <a:avLst/>
          </a:prstGeom>
        </p:spPr>
      </p:pic>
      <p:pic>
        <p:nvPicPr>
          <p:cNvPr id="6" name="Afbeelding 5" descr="Afbeelding met buitenshuis, wiel, voertuig, Landvoertuig&#10;&#10;Door AI gegenereerde inhoud is mogelijk onjuist.">
            <a:extLst>
              <a:ext uri="{FF2B5EF4-FFF2-40B4-BE49-F238E27FC236}">
                <a16:creationId xmlns:a16="http://schemas.microsoft.com/office/drawing/2014/main" id="{7AAD71F6-A70A-CD16-717F-48BA50D8B4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33" r="18067" b="-1"/>
          <a:stretch/>
        </p:blipFill>
        <p:spPr>
          <a:xfrm>
            <a:off x="6256865" y="1088433"/>
            <a:ext cx="5291667" cy="468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972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52ADA-E2C6-3ABF-D59B-2C5203BC5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330B00D2-34E3-F765-1086-DB715E97AB54}"/>
              </a:ext>
            </a:extLst>
          </p:cNvPr>
          <p:cNvSpPr txBox="1"/>
          <p:nvPr/>
        </p:nvSpPr>
        <p:spPr>
          <a:xfrm>
            <a:off x="509483" y="330742"/>
            <a:ext cx="86389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Wat weet je al over programmeren?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1E8EF91-D039-B640-188F-940F6AE62D79}"/>
              </a:ext>
            </a:extLst>
          </p:cNvPr>
          <p:cNvSpPr txBox="1"/>
          <p:nvPr/>
        </p:nvSpPr>
        <p:spPr>
          <a:xfrm>
            <a:off x="561247" y="1038627"/>
            <a:ext cx="66761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Vertel jouw ervaringen!</a:t>
            </a:r>
            <a:b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Herken je één van deze woorden of foto’s?</a:t>
            </a:r>
            <a:b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Wat denk je dat ze betekenen?</a:t>
            </a:r>
            <a:b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Waarom is programmeren belangrijk?</a:t>
            </a:r>
          </a:p>
        </p:txBody>
      </p:sp>
      <p:pic>
        <p:nvPicPr>
          <p:cNvPr id="1026" name="Picture 2" descr="Exploring SPIKE™ Prime Sensors - LEGO Education">
            <a:extLst>
              <a:ext uri="{FF2B5EF4-FFF2-40B4-BE49-F238E27FC236}">
                <a16:creationId xmlns:a16="http://schemas.microsoft.com/office/drawing/2014/main" id="{E5D73EB2-4C9C-D6EC-8A3D-24F96592A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513" y="4562545"/>
            <a:ext cx="3932303" cy="211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ython Software Foundation News: BBC Micro:bit successfully launched!">
            <a:extLst>
              <a:ext uri="{FF2B5EF4-FFF2-40B4-BE49-F238E27FC236}">
                <a16:creationId xmlns:a16="http://schemas.microsoft.com/office/drawing/2014/main" id="{03CB1B30-01B8-07DA-848C-3832C2AA0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83" y="4803711"/>
            <a:ext cx="2383346" cy="1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cratching the Surface: What Is a Variable in Scratch?">
            <a:extLst>
              <a:ext uri="{FF2B5EF4-FFF2-40B4-BE49-F238E27FC236}">
                <a16:creationId xmlns:a16="http://schemas.microsoft.com/office/drawing/2014/main" id="{6CFDE476-052D-C867-2DAD-3E16F4CC0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780" y="1238648"/>
            <a:ext cx="4396257" cy="247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43059E3E-5131-FC8D-629F-2122B439F9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8596" y="3902913"/>
            <a:ext cx="3351041" cy="2071084"/>
          </a:xfrm>
          <a:prstGeom prst="rect">
            <a:avLst/>
          </a:prstGeom>
        </p:spPr>
      </p:pic>
      <p:pic>
        <p:nvPicPr>
          <p:cNvPr id="2" name="Picture 2" descr="Code Clubs for Kids - UK Edition | Tech Age Kids | Technology for Children">
            <a:extLst>
              <a:ext uri="{FF2B5EF4-FFF2-40B4-BE49-F238E27FC236}">
                <a16:creationId xmlns:a16="http://schemas.microsoft.com/office/drawing/2014/main" id="{F4D2DA77-5977-0B80-1A44-4600B240A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35" y="2866993"/>
            <a:ext cx="4821382" cy="1359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966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CAF0A-BC89-4C5E-5437-1F69C7030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3A3B0E1E-F2EC-EA38-092B-4EEFCF57DB6C}"/>
              </a:ext>
            </a:extLst>
          </p:cNvPr>
          <p:cNvSpPr txBox="1"/>
          <p:nvPr/>
        </p:nvSpPr>
        <p:spPr>
          <a:xfrm>
            <a:off x="509483" y="330742"/>
            <a:ext cx="86389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Wat weet je al over programmeren?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A88C46A-EFF0-99F4-7847-CB4FD8D07B2A}"/>
              </a:ext>
            </a:extLst>
          </p:cNvPr>
          <p:cNvSpPr txBox="1"/>
          <p:nvPr/>
        </p:nvSpPr>
        <p:spPr>
          <a:xfrm>
            <a:off x="561247" y="1038627"/>
            <a:ext cx="78678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Welke voorwerpen in je huis zijn geprogrammeerd?</a:t>
            </a:r>
            <a:b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Hoe werkt dit denk je? Ken je nog andere </a:t>
            </a:r>
            <a:r>
              <a:rPr lang="nl-NL" sz="2000" dirty="0" err="1">
                <a:latin typeface="Poppins" panose="00000500000000000000" pitchFamily="2" charset="0"/>
                <a:cs typeface="Poppins" panose="00000500000000000000" pitchFamily="2" charset="0"/>
              </a:rPr>
              <a:t>aparaten</a:t>
            </a: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</a:p>
          <a:p>
            <a:endParaRPr lang="nl-NL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nl-NL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nl-NL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nl-NL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nl-NL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nl-NL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nl-NL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Wat wordt er in een pretpark geprogrammeerd?</a:t>
            </a:r>
          </a:p>
          <a:p>
            <a:endParaRPr lang="nl-NL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nl-NL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0" name="Picture 2" descr="Robotstofzuiger iRobot Roomba e5/e6 - Generatiethuis">
            <a:extLst>
              <a:ext uri="{FF2B5EF4-FFF2-40B4-BE49-F238E27FC236}">
                <a16:creationId xmlns:a16="http://schemas.microsoft.com/office/drawing/2014/main" id="{A37A2FE4-7554-B10C-ED8C-151C63FA6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28" y="1719476"/>
            <a:ext cx="2069869" cy="2069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TIHL Robotmaaier RMI422 - Mols Tuinmachines - Grasmaaier kopen in Limburg?">
            <a:extLst>
              <a:ext uri="{FF2B5EF4-FFF2-40B4-BE49-F238E27FC236}">
                <a16:creationId xmlns:a16="http://schemas.microsoft.com/office/drawing/2014/main" id="{54BC8E74-E0CA-FCFF-885E-4E793B4D18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7" b="11329"/>
          <a:stretch/>
        </p:blipFill>
        <p:spPr bwMode="auto">
          <a:xfrm>
            <a:off x="2316787" y="1911926"/>
            <a:ext cx="3096614" cy="163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EMOS Digital Room Thermostat, Programmable Wall Thermostat for Heating ...">
            <a:extLst>
              <a:ext uri="{FF2B5EF4-FFF2-40B4-BE49-F238E27FC236}">
                <a16:creationId xmlns:a16="http://schemas.microsoft.com/office/drawing/2014/main" id="{DFA7BD1B-8D8C-D034-427B-8851E3DF9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414" y="2013136"/>
            <a:ext cx="1727922" cy="1482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fstandsbediening geschikt voor alle Samsung LCD / LED / SMART ...">
            <a:extLst>
              <a:ext uri="{FF2B5EF4-FFF2-40B4-BE49-F238E27FC236}">
                <a16:creationId xmlns:a16="http://schemas.microsoft.com/office/drawing/2014/main" id="{4845D286-45F3-75A6-E618-AF1336FC7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834" y="1719476"/>
            <a:ext cx="1978951" cy="170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FEC PPC kassa systeem - Jan Kassa Vlissingen Zeeland">
            <a:extLst>
              <a:ext uri="{FF2B5EF4-FFF2-40B4-BE49-F238E27FC236}">
                <a16:creationId xmlns:a16="http://schemas.microsoft.com/office/drawing/2014/main" id="{13505F94-AB2D-9699-A697-70BE54628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15" y="4405496"/>
            <a:ext cx="1774627" cy="1774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6" descr="RB-1015 Full Color WiFi LED Lichtkrant (160x16cm) - RYBPlay LED Displays">
            <a:extLst>
              <a:ext uri="{FF2B5EF4-FFF2-40B4-BE49-F238E27FC236}">
                <a16:creationId xmlns:a16="http://schemas.microsoft.com/office/drawing/2014/main" id="{F21704ED-4235-2E1A-0C46-1353B39F3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537" y="4405496"/>
            <a:ext cx="2594590" cy="190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974F2A16-A027-B2A1-A9A7-2FDB33DD85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20512" y="4495128"/>
            <a:ext cx="2875890" cy="163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244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54A1C-E0B2-9DD0-54AD-7B7035325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3E5A9000-495D-3DE5-B29B-83E643E122AF}"/>
              </a:ext>
            </a:extLst>
          </p:cNvPr>
          <p:cNvSpPr txBox="1"/>
          <p:nvPr/>
        </p:nvSpPr>
        <p:spPr>
          <a:xfrm>
            <a:off x="509483" y="330742"/>
            <a:ext cx="93987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Wat weet je wel of niet over sensoren?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11E62F0-8C42-A241-23E0-0418AAD86E8F}"/>
              </a:ext>
            </a:extLst>
          </p:cNvPr>
          <p:cNvSpPr txBox="1"/>
          <p:nvPr/>
        </p:nvSpPr>
        <p:spPr>
          <a:xfrm>
            <a:off x="620944" y="1155168"/>
            <a:ext cx="78678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Wat zijn sensoren?</a:t>
            </a:r>
            <a:b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Wat kunnen sensoren meten?</a:t>
            </a:r>
            <a:b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Hoe werken sensoren?</a:t>
            </a:r>
          </a:p>
          <a:p>
            <a:endParaRPr lang="nl-NL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nl-NL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nl-NL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074" name="Picture 2" descr="Ada on the micro:bit - The AdaCore Blog">
            <a:extLst>
              <a:ext uri="{FF2B5EF4-FFF2-40B4-BE49-F238E27FC236}">
                <a16:creationId xmlns:a16="http://schemas.microsoft.com/office/drawing/2014/main" id="{47EE9F59-6366-0CFE-3E75-4B11567A1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183" y="2432440"/>
            <a:ext cx="7149238" cy="357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 descr="Line sensor :Move Line Follow - for line follower robots - Kitronik 56111">
            <a:extLst>
              <a:ext uri="{FF2B5EF4-FFF2-40B4-BE49-F238E27FC236}">
                <a16:creationId xmlns:a16="http://schemas.microsoft.com/office/drawing/2014/main" id="{CBAE9552-B8B7-FC99-AAB7-BB69EC3CD9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83" b="26941"/>
          <a:stretch/>
        </p:blipFill>
        <p:spPr bwMode="auto">
          <a:xfrm>
            <a:off x="793820" y="3937336"/>
            <a:ext cx="3189602" cy="14880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68811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40F8D47-BB97-ABFB-B5D4-C1796E2C91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760140"/>
            <a:ext cx="4828566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1: Wat heb je nodig?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5" name="Afbeelding 4" descr="Afbeelding met computer, computer, schermopname, Rechthoek&#10;&#10;Door AI gegenereerde inhoud is mogelijk onjuist.">
            <a:extLst>
              <a:ext uri="{FF2B5EF4-FFF2-40B4-BE49-F238E27FC236}">
                <a16:creationId xmlns:a16="http://schemas.microsoft.com/office/drawing/2014/main" id="{7D38E8BA-7B72-3C31-26A3-63FEF00324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55" y="1607861"/>
            <a:ext cx="3345224" cy="3345224"/>
          </a:xfrm>
          <a:prstGeom prst="rect">
            <a:avLst/>
          </a:prstGeom>
        </p:spPr>
      </p:pic>
      <p:pic>
        <p:nvPicPr>
          <p:cNvPr id="6" name="Afbeelding 5" descr="Afbeelding met nummer, elektronica&#10;&#10;Door AI gegenereerde inhoud is mogelijk onjuist.">
            <a:extLst>
              <a:ext uri="{FF2B5EF4-FFF2-40B4-BE49-F238E27FC236}">
                <a16:creationId xmlns:a16="http://schemas.microsoft.com/office/drawing/2014/main" id="{B1144641-6DBB-03F2-6642-0F8C2B3E8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221" y="2160308"/>
            <a:ext cx="1740535" cy="1484630"/>
          </a:xfrm>
          <a:prstGeom prst="rect">
            <a:avLst/>
          </a:prstGeom>
        </p:spPr>
      </p:pic>
      <p:pic>
        <p:nvPicPr>
          <p:cNvPr id="7" name="Afbeelding 6" descr="USB A naar USB C + Micro USB + Lightning kabel | 1 meter | USB 2.0 ...">
            <a:extLst>
              <a:ext uri="{FF2B5EF4-FFF2-40B4-BE49-F238E27FC236}">
                <a16:creationId xmlns:a16="http://schemas.microsoft.com/office/drawing/2014/main" id="{0F9BBC6D-EF99-5685-A8E2-B0C2A1D422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9" t="49385" r="769" b="4769"/>
          <a:stretch/>
        </p:blipFill>
        <p:spPr bwMode="auto">
          <a:xfrm>
            <a:off x="6976868" y="2395893"/>
            <a:ext cx="2725420" cy="12490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97286F7D-A635-0606-33AB-2236DE0B42DC}"/>
              </a:ext>
            </a:extLst>
          </p:cNvPr>
          <p:cNvSpPr/>
          <p:nvPr/>
        </p:nvSpPr>
        <p:spPr>
          <a:xfrm>
            <a:off x="8811383" y="2355253"/>
            <a:ext cx="933450" cy="12928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9F8E87BE-ED0C-7A73-68D5-DB35A10381E2}"/>
              </a:ext>
            </a:extLst>
          </p:cNvPr>
          <p:cNvSpPr/>
          <p:nvPr/>
        </p:nvSpPr>
        <p:spPr>
          <a:xfrm>
            <a:off x="7615043" y="3155353"/>
            <a:ext cx="464185" cy="42354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6710B1C0-EA27-71CB-B353-764DC12E6778}"/>
              </a:ext>
            </a:extLst>
          </p:cNvPr>
          <p:cNvSpPr txBox="1"/>
          <p:nvPr/>
        </p:nvSpPr>
        <p:spPr>
          <a:xfrm>
            <a:off x="4877454" y="4446480"/>
            <a:ext cx="78678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latin typeface="Poppins" panose="00000500000000000000" pitchFamily="2" charset="0"/>
                <a:cs typeface="Poppins" panose="00000500000000000000" pitchFamily="2" charset="0"/>
              </a:rPr>
              <a:t>Laptop, </a:t>
            </a:r>
            <a:r>
              <a:rPr lang="nl-NL" sz="4000" dirty="0" err="1">
                <a:latin typeface="Poppins" panose="00000500000000000000" pitchFamily="2" charset="0"/>
                <a:cs typeface="Poppins" panose="00000500000000000000" pitchFamily="2" charset="0"/>
              </a:rPr>
              <a:t>Micro:bit</a:t>
            </a:r>
            <a:r>
              <a:rPr lang="nl-NL" sz="40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br>
              <a:rPr lang="nl-NL" sz="40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4000" dirty="0">
                <a:latin typeface="Poppins" panose="00000500000000000000" pitchFamily="2" charset="0"/>
                <a:cs typeface="Poppins" panose="00000500000000000000" pitchFamily="2" charset="0"/>
              </a:rPr>
              <a:t>en USB kabel</a:t>
            </a:r>
          </a:p>
        </p:txBody>
      </p:sp>
      <p:pic>
        <p:nvPicPr>
          <p:cNvPr id="11" name="Afbeelding 10" descr="Microsoft edge logo transparen png - androidkse">
            <a:extLst>
              <a:ext uri="{FF2B5EF4-FFF2-40B4-BE49-F238E27FC236}">
                <a16:creationId xmlns:a16="http://schemas.microsoft.com/office/drawing/2014/main" id="{F6A88738-35E2-8B9E-BFC7-0998B03D62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426" y="5234296"/>
            <a:ext cx="993140" cy="993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Afbeelding 11" descr="Google Chrome - Wikipedia">
            <a:extLst>
              <a:ext uri="{FF2B5EF4-FFF2-40B4-BE49-F238E27FC236}">
                <a16:creationId xmlns:a16="http://schemas.microsoft.com/office/drawing/2014/main" id="{87B6946F-69B5-D80C-B90F-17346D662D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26" y="5304146"/>
            <a:ext cx="931545" cy="9315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5275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3B3FD-B503-C545-25C7-47301A153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9EA5B3FD-3B02-F71D-517A-6BFF2BE5FEDF}"/>
              </a:ext>
            </a:extLst>
          </p:cNvPr>
          <p:cNvSpPr txBox="1"/>
          <p:nvPr/>
        </p:nvSpPr>
        <p:spPr>
          <a:xfrm>
            <a:off x="509483" y="330742"/>
            <a:ext cx="54409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2: </a:t>
            </a:r>
            <a:r>
              <a:rPr lang="nl-NL" sz="3200" dirty="0" err="1">
                <a:solidFill>
                  <a:srgbClr val="E84E0F"/>
                </a:solidFill>
                <a:latin typeface="Intro Rust Base" panose="00000500000000000000" pitchFamily="50" charset="0"/>
              </a:rPr>
              <a:t>Micro:bit</a:t>
            </a:r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 verbinden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2049" name="Afbeelding 1" descr="Afbeelding met tekst, schermopname, Lettertype, software&#10;&#10;Door AI gegenereerde inhoud is mogelijk onjuist.">
            <a:extLst>
              <a:ext uri="{FF2B5EF4-FFF2-40B4-BE49-F238E27FC236}">
                <a16:creationId xmlns:a16="http://schemas.microsoft.com/office/drawing/2014/main" id="{9D3B5830-C561-87CA-A294-245D062C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395" y="1853877"/>
            <a:ext cx="5462057" cy="275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Afbeelding 1" descr="Afbeelding met tekst, schermopname, Besturingssysteem, grafische vormgeving&#10;&#10;Door AI gegenereerde inhoud is mogelijk onjuist.">
            <a:extLst>
              <a:ext uri="{FF2B5EF4-FFF2-40B4-BE49-F238E27FC236}">
                <a16:creationId xmlns:a16="http://schemas.microsoft.com/office/drawing/2014/main" id="{60E2BAB0-12E2-F7C2-78D5-459BF47A4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61" y="3820608"/>
            <a:ext cx="5416539" cy="235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1">
            <a:extLst>
              <a:ext uri="{FF2B5EF4-FFF2-40B4-BE49-F238E27FC236}">
                <a16:creationId xmlns:a16="http://schemas.microsoft.com/office/drawing/2014/main" id="{9B775EB6-2873-01A1-F819-16BDE18CF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BF2521BE-F18C-00EE-D2A4-B9993FE8B808}"/>
              </a:ext>
            </a:extLst>
          </p:cNvPr>
          <p:cNvSpPr txBox="1"/>
          <p:nvPr/>
        </p:nvSpPr>
        <p:spPr>
          <a:xfrm>
            <a:off x="612816" y="1299879"/>
            <a:ext cx="511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ED6F25"/>
                </a:solidFill>
                <a:latin typeface="Intro Rust Base" panose="00000500000000000000" pitchFamily="50" charset="0"/>
              </a:rPr>
              <a:t>Stap 1:</a:t>
            </a:r>
            <a:r>
              <a:rPr lang="nl-NL" sz="2400" dirty="0">
                <a:solidFill>
                  <a:srgbClr val="C00000"/>
                </a:solidFill>
                <a:latin typeface="Intro Rust Base" panose="00000500000000000000" pitchFamily="50" charset="0"/>
              </a:rPr>
              <a:t> </a:t>
            </a:r>
            <a:r>
              <a:rPr lang="nl-NL" sz="2400" dirty="0">
                <a:latin typeface="Intro Rust Base" panose="00000500000000000000" pitchFamily="50" charset="0"/>
              </a:rPr>
              <a:t>bezoek de site</a:t>
            </a:r>
            <a:endParaRPr lang="nl-BE" sz="2400" dirty="0">
              <a:latin typeface="Intro Rust Base" panose="00000500000000000000" pitchFamily="50" charset="0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F1D4A44D-8CCE-25D2-5098-E615F9067F72}"/>
              </a:ext>
            </a:extLst>
          </p:cNvPr>
          <p:cNvSpPr txBox="1"/>
          <p:nvPr/>
        </p:nvSpPr>
        <p:spPr>
          <a:xfrm>
            <a:off x="6462395" y="1255474"/>
            <a:ext cx="3164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rgbClr val="E84E0F"/>
                </a:solidFill>
                <a:latin typeface="Intro Rust Base" panose="00000500000000000000" pitchFamily="50" charset="0"/>
              </a:rPr>
              <a:t>Stap 3:</a:t>
            </a:r>
            <a:r>
              <a:rPr lang="nl-NL" sz="2400" dirty="0">
                <a:solidFill>
                  <a:srgbClr val="C00000"/>
                </a:solidFill>
                <a:latin typeface="Intro Rust Base" panose="00000500000000000000" pitchFamily="50" charset="0"/>
              </a:rPr>
              <a:t> </a:t>
            </a:r>
            <a:r>
              <a:rPr lang="nl-NL" sz="2400" dirty="0">
                <a:latin typeface="Intro Rust Base" panose="00000500000000000000" pitchFamily="50" charset="0"/>
              </a:rPr>
              <a:t>je ziet dit</a:t>
            </a:r>
            <a:endParaRPr lang="nl-BE" sz="2400" dirty="0">
              <a:latin typeface="Intro Rust Base" panose="00000500000000000000" pitchFamily="50" charset="0"/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115C5A2-FEA0-0924-FC18-AEFCFFF9793C}"/>
              </a:ext>
            </a:extLst>
          </p:cNvPr>
          <p:cNvSpPr txBox="1"/>
          <p:nvPr/>
        </p:nvSpPr>
        <p:spPr>
          <a:xfrm>
            <a:off x="512648" y="1805714"/>
            <a:ext cx="5382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8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Poppins" panose="00000500000000000000" pitchFamily="2" charset="0"/>
              </a:rPr>
              <a:t>https://makecode.microbit.org/</a:t>
            </a:r>
            <a:endParaRPr lang="nl-BE" sz="2800" dirty="0">
              <a:solidFill>
                <a:srgbClr val="C00000"/>
              </a:solidFill>
              <a:latin typeface="Intro Rust Base" panose="00000500000000000000" pitchFamily="50" charset="0"/>
            </a:endParaRPr>
          </a:p>
        </p:txBody>
      </p:sp>
      <p:sp>
        <p:nvSpPr>
          <p:cNvPr id="2" name="Ovaal 1">
            <a:extLst>
              <a:ext uri="{FF2B5EF4-FFF2-40B4-BE49-F238E27FC236}">
                <a16:creationId xmlns:a16="http://schemas.microsoft.com/office/drawing/2014/main" id="{C5F29FFA-8953-AD2E-37D6-539A60E8B57E}"/>
              </a:ext>
            </a:extLst>
          </p:cNvPr>
          <p:cNvSpPr/>
          <p:nvPr/>
        </p:nvSpPr>
        <p:spPr>
          <a:xfrm>
            <a:off x="786492" y="5402943"/>
            <a:ext cx="1132667" cy="7732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56334E04-E531-E9CE-13A7-690559E067BC}"/>
              </a:ext>
            </a:extLst>
          </p:cNvPr>
          <p:cNvSpPr txBox="1"/>
          <p:nvPr/>
        </p:nvSpPr>
        <p:spPr>
          <a:xfrm>
            <a:off x="612815" y="3005358"/>
            <a:ext cx="5628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E84E0F"/>
                </a:solidFill>
                <a:latin typeface="Intro Rust Base" panose="00000500000000000000" pitchFamily="50" charset="0"/>
              </a:rPr>
              <a:t>Stap 2:</a:t>
            </a:r>
            <a:r>
              <a:rPr lang="nl-NL" sz="2400" dirty="0">
                <a:solidFill>
                  <a:srgbClr val="C00000"/>
                </a:solidFill>
                <a:latin typeface="Intro Rust Base" panose="00000500000000000000" pitchFamily="50" charset="0"/>
              </a:rPr>
              <a:t> </a:t>
            </a:r>
            <a:r>
              <a:rPr lang="nl-NL" sz="2400" dirty="0">
                <a:latin typeface="Intro Rust Base" panose="00000500000000000000" pitchFamily="50" charset="0"/>
              </a:rPr>
              <a:t>maak nieuw project</a:t>
            </a:r>
            <a:endParaRPr lang="nl-BE" sz="2400" dirty="0">
              <a:latin typeface="Intro Rust Base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482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1A72-72E7-D5E9-8F19-38841E126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C85C4676-5D4D-B4E1-1323-54096B02E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2" name="Afbeelding 1" descr="Afbeelding met tekst, schermopname, software, Webpagina&#10;&#10;Door AI gegenereerde inhoud is mogelijk onjuist.">
            <a:extLst>
              <a:ext uri="{FF2B5EF4-FFF2-40B4-BE49-F238E27FC236}">
                <a16:creationId xmlns:a16="http://schemas.microsoft.com/office/drawing/2014/main" id="{BF8856A9-D768-EB96-AA86-2CF8EB4DA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751" y="2932037"/>
            <a:ext cx="6461376" cy="2825695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BACB684B-66DC-2906-03FB-3F7EA844ACC3}"/>
              </a:ext>
            </a:extLst>
          </p:cNvPr>
          <p:cNvSpPr txBox="1"/>
          <p:nvPr/>
        </p:nvSpPr>
        <p:spPr>
          <a:xfrm>
            <a:off x="612816" y="612461"/>
            <a:ext cx="8716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E84E0F"/>
                </a:solidFill>
                <a:latin typeface="Intro Rust Base" panose="00000500000000000000" pitchFamily="50" charset="0"/>
              </a:rPr>
              <a:t>Stap 4:</a:t>
            </a:r>
            <a:r>
              <a:rPr lang="nl-NL" sz="2400" dirty="0">
                <a:solidFill>
                  <a:srgbClr val="C00000"/>
                </a:solidFill>
                <a:latin typeface="Intro Rust Base" panose="00000500000000000000" pitchFamily="50" charset="0"/>
              </a:rPr>
              <a:t> </a:t>
            </a:r>
            <a:r>
              <a:rPr lang="nl-NL" sz="2400" dirty="0">
                <a:latin typeface="Intro Rust Base" panose="00000500000000000000" pitchFamily="50" charset="0"/>
              </a:rPr>
              <a:t>klik op ‘uitbreidingen’.</a:t>
            </a:r>
            <a:endParaRPr lang="nl-BE" sz="2400" dirty="0">
              <a:latin typeface="Intro Rust Base" panose="00000500000000000000" pitchFamily="50" charset="0"/>
            </a:endParaRPr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82480373-CA13-0E4E-B9CE-158416DE5D86}"/>
              </a:ext>
            </a:extLst>
          </p:cNvPr>
          <p:cNvSpPr/>
          <p:nvPr/>
        </p:nvSpPr>
        <p:spPr>
          <a:xfrm>
            <a:off x="5964154" y="4299675"/>
            <a:ext cx="1132667" cy="10645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A904521C-77EE-3659-682F-24B4790BE532}"/>
              </a:ext>
            </a:extLst>
          </p:cNvPr>
          <p:cNvSpPr txBox="1"/>
          <p:nvPr/>
        </p:nvSpPr>
        <p:spPr>
          <a:xfrm>
            <a:off x="612816" y="1166459"/>
            <a:ext cx="8716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E84E0F"/>
                </a:solidFill>
                <a:latin typeface="Intro Rust Base" panose="00000500000000000000" pitchFamily="50" charset="0"/>
              </a:rPr>
              <a:t>Stap 5:</a:t>
            </a:r>
            <a:r>
              <a:rPr lang="nl-NL" sz="2400" dirty="0">
                <a:solidFill>
                  <a:srgbClr val="C00000"/>
                </a:solidFill>
                <a:latin typeface="Intro Rust Base" panose="00000500000000000000" pitchFamily="50" charset="0"/>
              </a:rPr>
              <a:t> </a:t>
            </a:r>
            <a:r>
              <a:rPr lang="nl-NL" sz="2400" dirty="0">
                <a:latin typeface="Intro Rust Base" panose="00000500000000000000" pitchFamily="50" charset="0"/>
              </a:rPr>
              <a:t>zoek ‘Move’ en klik op de robot.</a:t>
            </a:r>
            <a:endParaRPr lang="nl-BE" sz="2400" dirty="0">
              <a:latin typeface="Intro Rust Base" panose="00000500000000000000" pitchFamily="50" charset="0"/>
            </a:endParaRPr>
          </a:p>
        </p:txBody>
      </p:sp>
      <p:pic>
        <p:nvPicPr>
          <p:cNvPr id="8" name="Afbeelding 7" descr="Afbeelding met tekst, schermopname, Lettertype, software&#10;&#10;Door AI gegenereerde inhoud is mogelijk onjuist.">
            <a:extLst>
              <a:ext uri="{FF2B5EF4-FFF2-40B4-BE49-F238E27FC236}">
                <a16:creationId xmlns:a16="http://schemas.microsoft.com/office/drawing/2014/main" id="{16FAB1DE-3FDC-AAE3-3078-7AA4A6AC88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5229"/>
          <a:stretch/>
        </p:blipFill>
        <p:spPr>
          <a:xfrm>
            <a:off x="502873" y="2178316"/>
            <a:ext cx="4516363" cy="3513225"/>
          </a:xfrm>
          <a:prstGeom prst="rect">
            <a:avLst/>
          </a:prstGeom>
        </p:spPr>
      </p:pic>
      <p:sp>
        <p:nvSpPr>
          <p:cNvPr id="12" name="Ovaal 11">
            <a:extLst>
              <a:ext uri="{FF2B5EF4-FFF2-40B4-BE49-F238E27FC236}">
                <a16:creationId xmlns:a16="http://schemas.microsoft.com/office/drawing/2014/main" id="{831C1EDD-8F2F-C6AB-F64F-42BCC0EFBAFE}"/>
              </a:ext>
            </a:extLst>
          </p:cNvPr>
          <p:cNvSpPr/>
          <p:nvPr/>
        </p:nvSpPr>
        <p:spPr>
          <a:xfrm>
            <a:off x="3424493" y="4922198"/>
            <a:ext cx="1419881" cy="3544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40670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FB0EE-19D5-07B4-2FA9-1E5014C45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74FD8037-546B-66EA-D976-8191F0852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2" name="Afbeelding 1" descr="Afbeelding met tekst, schermopname, software, Webpagina&#10;&#10;Door AI gegenereerde inhoud is mogelijk onjuist.">
            <a:extLst>
              <a:ext uri="{FF2B5EF4-FFF2-40B4-BE49-F238E27FC236}">
                <a16:creationId xmlns:a16="http://schemas.microsoft.com/office/drawing/2014/main" id="{16A58770-8E3E-D4C3-04D5-2D8A456DB1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751" y="2932037"/>
            <a:ext cx="6461376" cy="2825695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E1AE1461-165C-5282-2DD6-A7E3C0889C73}"/>
              </a:ext>
            </a:extLst>
          </p:cNvPr>
          <p:cNvSpPr txBox="1"/>
          <p:nvPr/>
        </p:nvSpPr>
        <p:spPr>
          <a:xfrm>
            <a:off x="612816" y="646238"/>
            <a:ext cx="8716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ED6F25"/>
                </a:solidFill>
                <a:latin typeface="Intro Rust Base" panose="00000500000000000000" pitchFamily="50" charset="0"/>
              </a:rPr>
              <a:t>Stap 6:</a:t>
            </a:r>
            <a:r>
              <a:rPr lang="nl-NL" sz="2400" dirty="0">
                <a:solidFill>
                  <a:srgbClr val="C00000"/>
                </a:solidFill>
                <a:latin typeface="Intro Rust Base" panose="00000500000000000000" pitchFamily="50" charset="0"/>
              </a:rPr>
              <a:t> </a:t>
            </a:r>
            <a:r>
              <a:rPr lang="nl-NL" sz="2400" dirty="0">
                <a:latin typeface="Intro Rust Base" panose="00000500000000000000" pitchFamily="50" charset="0"/>
              </a:rPr>
              <a:t>klik op ‘uitbreidingen’.</a:t>
            </a:r>
            <a:endParaRPr lang="nl-BE" sz="2400" dirty="0">
              <a:latin typeface="Intro Rust Base" panose="00000500000000000000" pitchFamily="50" charset="0"/>
            </a:endParaRPr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B9D285F9-2758-B1D7-3CC6-D5A94AAA9E7B}"/>
              </a:ext>
            </a:extLst>
          </p:cNvPr>
          <p:cNvSpPr/>
          <p:nvPr/>
        </p:nvSpPr>
        <p:spPr>
          <a:xfrm>
            <a:off x="5964154" y="4299675"/>
            <a:ext cx="1132667" cy="10645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7C7D056-287E-5CB6-CBCB-4E1D3C862B6A}"/>
              </a:ext>
            </a:extLst>
          </p:cNvPr>
          <p:cNvSpPr txBox="1"/>
          <p:nvPr/>
        </p:nvSpPr>
        <p:spPr>
          <a:xfrm>
            <a:off x="612816" y="1234310"/>
            <a:ext cx="8716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ED6F25"/>
                </a:solidFill>
                <a:latin typeface="Intro Rust Base" panose="00000500000000000000" pitchFamily="50" charset="0"/>
              </a:rPr>
              <a:t>Stap 7:</a:t>
            </a:r>
            <a:r>
              <a:rPr lang="nl-NL" sz="2400" dirty="0">
                <a:solidFill>
                  <a:srgbClr val="C00000"/>
                </a:solidFill>
                <a:latin typeface="Intro Rust Base" panose="00000500000000000000" pitchFamily="50" charset="0"/>
              </a:rPr>
              <a:t> </a:t>
            </a:r>
            <a:r>
              <a:rPr lang="nl-NL" sz="2400" dirty="0">
                <a:latin typeface="Intro Rust Base" panose="00000500000000000000" pitchFamily="50" charset="0"/>
              </a:rPr>
              <a:t>zoek ‘Move’ en klik op de robot.</a:t>
            </a:r>
            <a:endParaRPr lang="nl-BE" sz="2400" dirty="0">
              <a:latin typeface="Intro Rust Base" panose="00000500000000000000" pitchFamily="50" charset="0"/>
            </a:endParaRPr>
          </a:p>
        </p:txBody>
      </p:sp>
      <p:pic>
        <p:nvPicPr>
          <p:cNvPr id="8" name="Afbeelding 7" descr="Afbeelding met tekst, schermopname, Lettertype, software&#10;&#10;Door AI gegenereerde inhoud is mogelijk onjuist.">
            <a:extLst>
              <a:ext uri="{FF2B5EF4-FFF2-40B4-BE49-F238E27FC236}">
                <a16:creationId xmlns:a16="http://schemas.microsoft.com/office/drawing/2014/main" id="{C54CF8FB-8603-0063-5E56-69CCBC5150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5229"/>
          <a:stretch/>
        </p:blipFill>
        <p:spPr>
          <a:xfrm>
            <a:off x="502873" y="2178316"/>
            <a:ext cx="4516363" cy="3513225"/>
          </a:xfrm>
          <a:prstGeom prst="rect">
            <a:avLst/>
          </a:prstGeom>
        </p:spPr>
      </p:pic>
      <p:sp>
        <p:nvSpPr>
          <p:cNvPr id="12" name="Ovaal 11">
            <a:extLst>
              <a:ext uri="{FF2B5EF4-FFF2-40B4-BE49-F238E27FC236}">
                <a16:creationId xmlns:a16="http://schemas.microsoft.com/office/drawing/2014/main" id="{4B95AEE2-1679-0BB1-9F5B-B772FA63B398}"/>
              </a:ext>
            </a:extLst>
          </p:cNvPr>
          <p:cNvSpPr/>
          <p:nvPr/>
        </p:nvSpPr>
        <p:spPr>
          <a:xfrm>
            <a:off x="3424493" y="4922198"/>
            <a:ext cx="1419881" cy="3544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78917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0BBAE-1463-8932-0A0C-71C11E9B0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36410D37-049D-2066-FF1F-6B2F0C3FF8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42FDE49A-17BF-36D8-C2B9-413729F353B6}"/>
              </a:ext>
            </a:extLst>
          </p:cNvPr>
          <p:cNvSpPr txBox="1"/>
          <p:nvPr/>
        </p:nvSpPr>
        <p:spPr>
          <a:xfrm>
            <a:off x="1737995" y="606258"/>
            <a:ext cx="8716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E84E0F"/>
                </a:solidFill>
                <a:latin typeface="Intro Rust Base" panose="00000500000000000000" pitchFamily="50" charset="0"/>
              </a:rPr>
              <a:t>Steek de </a:t>
            </a:r>
            <a:r>
              <a:rPr lang="nl-NL" sz="2000" dirty="0" err="1">
                <a:solidFill>
                  <a:srgbClr val="E84E0F"/>
                </a:solidFill>
                <a:latin typeface="Intro Rust Base" panose="00000500000000000000" pitchFamily="50" charset="0"/>
              </a:rPr>
              <a:t>Micro:bit</a:t>
            </a:r>
            <a:r>
              <a:rPr lang="nl-NL" sz="2000" dirty="0">
                <a:solidFill>
                  <a:srgbClr val="E84E0F"/>
                </a:solidFill>
                <a:latin typeface="Intro Rust Base" panose="00000500000000000000" pitchFamily="50" charset="0"/>
              </a:rPr>
              <a:t> nog niet in de robot </a:t>
            </a:r>
            <a:endParaRPr lang="nl-BE" sz="20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C97B15-6D92-E1E8-C882-3CF981BE1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37" y="323623"/>
            <a:ext cx="963561" cy="963561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74A2E134-EF03-9A10-B61E-48F99A98429D}"/>
              </a:ext>
            </a:extLst>
          </p:cNvPr>
          <p:cNvSpPr txBox="1"/>
          <p:nvPr/>
        </p:nvSpPr>
        <p:spPr>
          <a:xfrm>
            <a:off x="376842" y="1661517"/>
            <a:ext cx="11962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ED6F25"/>
                </a:solidFill>
                <a:latin typeface="Intro Rust Base" panose="00000500000000000000" pitchFamily="50" charset="0"/>
              </a:rPr>
              <a:t>De </a:t>
            </a:r>
            <a:r>
              <a:rPr lang="nl-NL" sz="2400" dirty="0" err="1">
                <a:solidFill>
                  <a:srgbClr val="ED6F25"/>
                </a:solidFill>
                <a:latin typeface="Intro Rust Base" panose="00000500000000000000" pitchFamily="50" charset="0"/>
              </a:rPr>
              <a:t>Micro:bit</a:t>
            </a:r>
            <a:r>
              <a:rPr lang="nl-NL" sz="2400" dirty="0">
                <a:solidFill>
                  <a:srgbClr val="ED6F25"/>
                </a:solidFill>
                <a:latin typeface="Intro Rust Base" panose="00000500000000000000" pitchFamily="50" charset="0"/>
              </a:rPr>
              <a:t> altijd uit de robot halen bij het downloaden</a:t>
            </a:r>
            <a:endParaRPr lang="nl-BE" sz="2400" dirty="0">
              <a:solidFill>
                <a:srgbClr val="ED6F25"/>
              </a:solidFill>
              <a:latin typeface="Intro Rust Base" panose="00000500000000000000" pitchFamily="50" charset="0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5DE919E9-C185-FABC-AC70-4DCC0A42464A}"/>
              </a:ext>
            </a:extLst>
          </p:cNvPr>
          <p:cNvSpPr txBox="1"/>
          <p:nvPr/>
        </p:nvSpPr>
        <p:spPr>
          <a:xfrm>
            <a:off x="498137" y="2328574"/>
            <a:ext cx="119626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  <a:t>De </a:t>
            </a:r>
            <a:r>
              <a:rPr lang="nl-NL" sz="3200" dirty="0" err="1">
                <a:latin typeface="Poppins" panose="00000500000000000000" pitchFamily="2" charset="0"/>
                <a:cs typeface="Poppins" panose="00000500000000000000" pitchFamily="2" charset="0"/>
              </a:rPr>
              <a:t>Micro:bit</a:t>
            </a:r>
            <a: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  <a:t> krijgt anders stroom van </a:t>
            </a:r>
            <a:b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  <a:t>de </a:t>
            </a:r>
            <a:r>
              <a:rPr lang="nl-NL" sz="3200" b="1" dirty="0">
                <a:latin typeface="Poppins" panose="00000500000000000000" pitchFamily="2" charset="0"/>
                <a:cs typeface="Poppins" panose="00000500000000000000" pitchFamily="2" charset="0"/>
              </a:rPr>
              <a:t>computer</a:t>
            </a:r>
            <a: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  <a:t> EN de </a:t>
            </a:r>
            <a:r>
              <a:rPr lang="nl-NL" sz="3200" b="1" dirty="0">
                <a:latin typeface="Poppins" panose="00000500000000000000" pitchFamily="2" charset="0"/>
                <a:cs typeface="Poppins" panose="00000500000000000000" pitchFamily="2" charset="0"/>
              </a:rPr>
              <a:t>batterijen</a:t>
            </a:r>
            <a: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  <a:t>, dit werkt niet.</a:t>
            </a:r>
            <a:endParaRPr lang="nl-BE" sz="3000" dirty="0">
              <a:latin typeface="Intro Rust Base" panose="00000500000000000000" pitchFamily="50" charset="0"/>
            </a:endParaRP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DAA1CBDA-00B7-FA40-6C7E-29C5D5542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37" y="4017167"/>
            <a:ext cx="4988263" cy="2349383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1AA0DD18-BFE0-5C1D-A3D4-E79161356B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184052"/>
            <a:ext cx="4868976" cy="2086704"/>
          </a:xfrm>
          <a:prstGeom prst="rect">
            <a:avLst/>
          </a:prstGeom>
        </p:spPr>
      </p:pic>
      <p:grpSp>
        <p:nvGrpSpPr>
          <p:cNvPr id="26" name="Groep 25">
            <a:extLst>
              <a:ext uri="{FF2B5EF4-FFF2-40B4-BE49-F238E27FC236}">
                <a16:creationId xmlns:a16="http://schemas.microsoft.com/office/drawing/2014/main" id="{97F2F522-5F30-FB10-9F07-3669C4CB9722}"/>
              </a:ext>
            </a:extLst>
          </p:cNvPr>
          <p:cNvGrpSpPr/>
          <p:nvPr/>
        </p:nvGrpSpPr>
        <p:grpSpPr>
          <a:xfrm>
            <a:off x="10536959" y="3851006"/>
            <a:ext cx="672151" cy="1241602"/>
            <a:chOff x="10536959" y="3851006"/>
            <a:chExt cx="672151" cy="1241602"/>
          </a:xfrm>
        </p:grpSpPr>
        <p:cxnSp>
          <p:nvCxnSpPr>
            <p:cNvPr id="23" name="Rechte verbindingslijn 22">
              <a:extLst>
                <a:ext uri="{FF2B5EF4-FFF2-40B4-BE49-F238E27FC236}">
                  <a16:creationId xmlns:a16="http://schemas.microsoft.com/office/drawing/2014/main" id="{0653329F-8C5D-F6A8-973E-00150C85E86A}"/>
                </a:ext>
              </a:extLst>
            </p:cNvPr>
            <p:cNvCxnSpPr/>
            <p:nvPr/>
          </p:nvCxnSpPr>
          <p:spPr>
            <a:xfrm>
              <a:off x="10536959" y="4468949"/>
              <a:ext cx="428017" cy="603471"/>
            </a:xfrm>
            <a:prstGeom prst="line">
              <a:avLst/>
            </a:prstGeom>
            <a:ln w="19050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echte verbindingslijn 24">
              <a:extLst>
                <a:ext uri="{FF2B5EF4-FFF2-40B4-BE49-F238E27FC236}">
                  <a16:creationId xmlns:a16="http://schemas.microsoft.com/office/drawing/2014/main" id="{84404B1D-2DA1-5863-23EC-06DD373B51A5}"/>
                </a:ext>
              </a:extLst>
            </p:cNvPr>
            <p:cNvCxnSpPr/>
            <p:nvPr/>
          </p:nvCxnSpPr>
          <p:spPr>
            <a:xfrm flipV="1">
              <a:off x="10943639" y="3851006"/>
              <a:ext cx="265471" cy="1241602"/>
            </a:xfrm>
            <a:prstGeom prst="line">
              <a:avLst/>
            </a:prstGeom>
            <a:ln w="19050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71756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314AD2-9DC5-CA64-7383-F9776E87D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6962B4BE-4EE2-C39E-2C81-A35F4C258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E7D29A4-A050-5F48-474A-7EB881798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367" y="986187"/>
            <a:ext cx="8098488" cy="5541071"/>
          </a:xfrm>
          <a:prstGeom prst="rect">
            <a:avLst/>
          </a:prstGeom>
        </p:spPr>
      </p:pic>
      <p:sp>
        <p:nvSpPr>
          <p:cNvPr id="10" name="Ovaal 9">
            <a:extLst>
              <a:ext uri="{FF2B5EF4-FFF2-40B4-BE49-F238E27FC236}">
                <a16:creationId xmlns:a16="http://schemas.microsoft.com/office/drawing/2014/main" id="{2236A1D2-4F14-EEA1-2546-617ABADA0FF9}"/>
              </a:ext>
            </a:extLst>
          </p:cNvPr>
          <p:cNvSpPr/>
          <p:nvPr/>
        </p:nvSpPr>
        <p:spPr>
          <a:xfrm>
            <a:off x="3287949" y="4941651"/>
            <a:ext cx="1809345" cy="56420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1CED428F-AAE4-1E40-866C-3F22A72E857D}"/>
              </a:ext>
            </a:extLst>
          </p:cNvPr>
          <p:cNvSpPr/>
          <p:nvPr/>
        </p:nvSpPr>
        <p:spPr>
          <a:xfrm>
            <a:off x="3076276" y="5992240"/>
            <a:ext cx="902338" cy="56420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3">
            <a:extLst>
              <a:ext uri="{FF2B5EF4-FFF2-40B4-BE49-F238E27FC236}">
                <a16:creationId xmlns:a16="http://schemas.microsoft.com/office/drawing/2014/main" id="{B611A10F-1429-554A-11A0-2A4D3793CB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0185" y="336699"/>
            <a:ext cx="5612434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De </a:t>
            </a:r>
            <a:r>
              <a:rPr lang="nl-NL" sz="3200" dirty="0" err="1">
                <a:solidFill>
                  <a:srgbClr val="E84E0F"/>
                </a:solidFill>
                <a:latin typeface="Intro Rust Base" panose="00000500000000000000" pitchFamily="50" charset="0"/>
              </a:rPr>
              <a:t>micro:bit</a:t>
            </a:r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 verbinden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95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BF2B4C-96E6-5B51-F8B6-24B555DAD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F9766097-11A8-6DC1-0DD0-D55BAB789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52A10C1-26DC-DC3F-6B65-7D0FF004D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10" y="346745"/>
            <a:ext cx="7819498" cy="4945873"/>
          </a:xfrm>
          <a:prstGeom prst="rect">
            <a:avLst/>
          </a:prstGeom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951E3F3B-6EE9-B973-F89D-F8214F772BB8}"/>
              </a:ext>
            </a:extLst>
          </p:cNvPr>
          <p:cNvSpPr/>
          <p:nvPr/>
        </p:nvSpPr>
        <p:spPr>
          <a:xfrm>
            <a:off x="6051482" y="4407409"/>
            <a:ext cx="2240634" cy="56420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5520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916DA0-87D5-B8F0-C34C-8DC46F2C2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01052DE8-3C28-0351-7841-40319D7B9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0124ABF-156C-4804-B66D-E39792185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964" y="392737"/>
            <a:ext cx="3563835" cy="453475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9AD03DE4-E1D5-06E4-3749-0F15686D0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1541" y="693685"/>
            <a:ext cx="7591323" cy="3932854"/>
          </a:xfrm>
          <a:prstGeom prst="rect">
            <a:avLst/>
          </a:prstGeom>
        </p:spPr>
      </p:pic>
      <p:sp>
        <p:nvSpPr>
          <p:cNvPr id="11" name="Ovaal 10">
            <a:extLst>
              <a:ext uri="{FF2B5EF4-FFF2-40B4-BE49-F238E27FC236}">
                <a16:creationId xmlns:a16="http://schemas.microsoft.com/office/drawing/2014/main" id="{D6117A8E-7FF2-3757-283A-C7C32F3B753A}"/>
              </a:ext>
            </a:extLst>
          </p:cNvPr>
          <p:cNvSpPr/>
          <p:nvPr/>
        </p:nvSpPr>
        <p:spPr>
          <a:xfrm>
            <a:off x="3640394" y="286540"/>
            <a:ext cx="503589" cy="4655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FC63B376-EBA4-138B-CDEC-66FD0373E362}"/>
              </a:ext>
            </a:extLst>
          </p:cNvPr>
          <p:cNvSpPr/>
          <p:nvPr/>
        </p:nvSpPr>
        <p:spPr>
          <a:xfrm>
            <a:off x="9729911" y="3888431"/>
            <a:ext cx="2079469" cy="7381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66634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F55473-A532-8E8A-9A01-CA73CB8CA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5E54C3DC-12C3-FC7F-50D4-CFFB4C8E2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8CE7C64-F8A4-420B-A9F1-1FB2CB9F7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838" y="426572"/>
            <a:ext cx="9046724" cy="5006317"/>
          </a:xfrm>
          <a:prstGeom prst="rect">
            <a:avLst/>
          </a:prstGeom>
        </p:spPr>
      </p:pic>
      <p:sp>
        <p:nvSpPr>
          <p:cNvPr id="6" name="Ovaal 5">
            <a:extLst>
              <a:ext uri="{FF2B5EF4-FFF2-40B4-BE49-F238E27FC236}">
                <a16:creationId xmlns:a16="http://schemas.microsoft.com/office/drawing/2014/main" id="{F8ADB0F3-086F-81FF-CAA8-F2C3628E0D89}"/>
              </a:ext>
            </a:extLst>
          </p:cNvPr>
          <p:cNvSpPr/>
          <p:nvPr/>
        </p:nvSpPr>
        <p:spPr>
          <a:xfrm>
            <a:off x="1480854" y="998512"/>
            <a:ext cx="1437444" cy="4655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BB1F33ED-CB8E-575B-601F-B838984AAE18}"/>
              </a:ext>
            </a:extLst>
          </p:cNvPr>
          <p:cNvSpPr/>
          <p:nvPr/>
        </p:nvSpPr>
        <p:spPr>
          <a:xfrm>
            <a:off x="3163740" y="3655675"/>
            <a:ext cx="1505538" cy="4655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89807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B5124-AC2E-EAA9-5CD1-85A71E0AC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3A848FC0-B182-2FD9-5568-A71967055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FAF8F07-DDBE-21BC-7169-2D9904CB6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42" y="1016619"/>
            <a:ext cx="6085315" cy="3676413"/>
          </a:xfrm>
          <a:prstGeom prst="rect">
            <a:avLst/>
          </a:prstGeom>
        </p:spPr>
      </p:pic>
      <p:sp>
        <p:nvSpPr>
          <p:cNvPr id="10" name="Ovaal 9">
            <a:extLst>
              <a:ext uri="{FF2B5EF4-FFF2-40B4-BE49-F238E27FC236}">
                <a16:creationId xmlns:a16="http://schemas.microsoft.com/office/drawing/2014/main" id="{9D122E6A-CCF2-5D5B-C074-CF240C7AE151}"/>
              </a:ext>
            </a:extLst>
          </p:cNvPr>
          <p:cNvSpPr/>
          <p:nvPr/>
        </p:nvSpPr>
        <p:spPr>
          <a:xfrm>
            <a:off x="4776241" y="3928050"/>
            <a:ext cx="1562454" cy="56420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2597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805C6-CD38-D9FB-28B0-A8643F88A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97E6BBC8-1215-29CA-0B1E-0361CE6E1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FBDA457-4994-4989-E07B-464C7A6566D8}"/>
              </a:ext>
            </a:extLst>
          </p:cNvPr>
          <p:cNvSpPr txBox="1"/>
          <p:nvPr/>
        </p:nvSpPr>
        <p:spPr>
          <a:xfrm>
            <a:off x="684935" y="428970"/>
            <a:ext cx="63385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3: functies programmeren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2" name="Afbeelding 1" descr="Afbeelding met tekst, Lettertype, schermopname, Graphics&#10;&#10;Door AI gegenereerde inhoud is mogelijk onjuist.">
            <a:extLst>
              <a:ext uri="{FF2B5EF4-FFF2-40B4-BE49-F238E27FC236}">
                <a16:creationId xmlns:a16="http://schemas.microsoft.com/office/drawing/2014/main" id="{49C18BAA-CAE1-3989-4075-167D91FA7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312" y="2515604"/>
            <a:ext cx="2545613" cy="1525501"/>
          </a:xfrm>
          <a:prstGeom prst="rect">
            <a:avLst/>
          </a:prstGeom>
        </p:spPr>
      </p:pic>
      <p:pic>
        <p:nvPicPr>
          <p:cNvPr id="5" name="Afbeelding 4" descr="Afbeelding met tekst, Lettertype, schermopname, wit&#10;&#10;Door AI gegenereerde inhoud is mogelijk onjuist.">
            <a:extLst>
              <a:ext uri="{FF2B5EF4-FFF2-40B4-BE49-F238E27FC236}">
                <a16:creationId xmlns:a16="http://schemas.microsoft.com/office/drawing/2014/main" id="{B3123E39-7541-E502-361C-F5205E41A4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77" t="24071" r="639" b="18149"/>
          <a:stretch/>
        </p:blipFill>
        <p:spPr bwMode="auto">
          <a:xfrm>
            <a:off x="5380628" y="1864483"/>
            <a:ext cx="2545613" cy="52320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Afbeelding 7" descr="Afbeelding met tekst, Lettertype, schermopname&#10;&#10;Door AI gegenereerde inhoud is mogelijk onjuist.">
            <a:extLst>
              <a:ext uri="{FF2B5EF4-FFF2-40B4-BE49-F238E27FC236}">
                <a16:creationId xmlns:a16="http://schemas.microsoft.com/office/drawing/2014/main" id="{A1F77B58-2232-7FF3-5A10-4F6B7B36495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4" r="859"/>
          <a:stretch/>
        </p:blipFill>
        <p:spPr bwMode="auto">
          <a:xfrm>
            <a:off x="5405690" y="4215373"/>
            <a:ext cx="6597215" cy="2138223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D0DA2DC9-473E-B6B4-778E-95C7988C4348}"/>
              </a:ext>
            </a:extLst>
          </p:cNvPr>
          <p:cNvSpPr txBox="1"/>
          <p:nvPr/>
        </p:nvSpPr>
        <p:spPr>
          <a:xfrm>
            <a:off x="684934" y="1118131"/>
            <a:ext cx="9538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ED6F25"/>
                </a:solidFill>
                <a:latin typeface="Intro Rust Base" panose="00000500000000000000" pitchFamily="50" charset="0"/>
              </a:rPr>
              <a:t>Stap 1:</a:t>
            </a:r>
            <a:r>
              <a:rPr lang="nl-NL" sz="2400" dirty="0">
                <a:solidFill>
                  <a:srgbClr val="C00000"/>
                </a:solidFill>
                <a:latin typeface="Intro Rust Base" panose="00000500000000000000" pitchFamily="50" charset="0"/>
              </a:rPr>
              <a:t> </a:t>
            </a:r>
            <a:r>
              <a:rPr lang="nl-NL" sz="2400" dirty="0">
                <a:latin typeface="Intro Rust Base" panose="00000500000000000000" pitchFamily="50" charset="0"/>
              </a:rPr>
              <a:t>We maken </a:t>
            </a:r>
            <a:r>
              <a:rPr lang="nl-NL" sz="2400" dirty="0">
                <a:solidFill>
                  <a:srgbClr val="0070C0"/>
                </a:solidFill>
                <a:latin typeface="Intro Rust Base" panose="00000500000000000000" pitchFamily="50" charset="0"/>
              </a:rPr>
              <a:t>een functie</a:t>
            </a:r>
            <a:r>
              <a:rPr lang="nl-NL" sz="2400" dirty="0">
                <a:latin typeface="Intro Rust Base" panose="00000500000000000000" pitchFamily="50" charset="0"/>
              </a:rPr>
              <a:t>, noem ze </a:t>
            </a:r>
            <a:r>
              <a:rPr lang="nl-NL" sz="2400" dirty="0">
                <a:solidFill>
                  <a:srgbClr val="0070C0"/>
                </a:solidFill>
                <a:latin typeface="Intro Rust Base" panose="00000500000000000000" pitchFamily="50" charset="0"/>
              </a:rPr>
              <a:t>vooruit.</a:t>
            </a:r>
            <a:endParaRPr lang="nl-BE" sz="2400" dirty="0">
              <a:latin typeface="Intro Rust Base" panose="00000500000000000000" pitchFamily="50" charset="0"/>
            </a:endParaRPr>
          </a:p>
        </p:txBody>
      </p:sp>
      <p:pic>
        <p:nvPicPr>
          <p:cNvPr id="11" name="Afbeelding 10" descr="Afbeelding met tekst, schermopname, Lettertype, software&#10;&#10;Door AI gegenereerde inhoud is mogelijk onjuist.">
            <a:extLst>
              <a:ext uri="{FF2B5EF4-FFF2-40B4-BE49-F238E27FC236}">
                <a16:creationId xmlns:a16="http://schemas.microsoft.com/office/drawing/2014/main" id="{D6F2BDBD-D20A-CFEF-0DA0-9F15B10F516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5229"/>
          <a:stretch/>
        </p:blipFill>
        <p:spPr>
          <a:xfrm>
            <a:off x="247829" y="1815822"/>
            <a:ext cx="4516363" cy="3513225"/>
          </a:xfrm>
          <a:prstGeom prst="rect">
            <a:avLst/>
          </a:prstGeom>
        </p:spPr>
      </p:pic>
      <p:sp>
        <p:nvSpPr>
          <p:cNvPr id="12" name="Ovaal 11">
            <a:extLst>
              <a:ext uri="{FF2B5EF4-FFF2-40B4-BE49-F238E27FC236}">
                <a16:creationId xmlns:a16="http://schemas.microsoft.com/office/drawing/2014/main" id="{6A44348C-2A91-FEF0-5BC7-CCF447B7B5E1}"/>
              </a:ext>
            </a:extLst>
          </p:cNvPr>
          <p:cNvSpPr/>
          <p:nvPr/>
        </p:nvSpPr>
        <p:spPr>
          <a:xfrm>
            <a:off x="3227815" y="4885235"/>
            <a:ext cx="1419881" cy="3544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70340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E1416-78EA-0483-ABE1-4284CF97B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22A2FF4C-0303-E8B9-83AB-1288E1488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2" name="Afbeelding 1" descr="Afbeelding met tekst, Lettertype, schermopname, Graphics&#10;&#10;Door AI gegenereerde inhoud is mogelijk onjuist.">
            <a:extLst>
              <a:ext uri="{FF2B5EF4-FFF2-40B4-BE49-F238E27FC236}">
                <a16:creationId xmlns:a16="http://schemas.microsoft.com/office/drawing/2014/main" id="{4FE57E68-8AA7-6AA3-7264-A9CE19C9F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94" y="2711536"/>
            <a:ext cx="2545613" cy="1525501"/>
          </a:xfrm>
          <a:prstGeom prst="rect">
            <a:avLst/>
          </a:prstGeom>
        </p:spPr>
      </p:pic>
      <p:pic>
        <p:nvPicPr>
          <p:cNvPr id="5" name="Afbeelding 4" descr="Afbeelding met tekst, Lettertype, schermopname, wit&#10;&#10;Door AI gegenereerde inhoud is mogelijk onjuist.">
            <a:extLst>
              <a:ext uri="{FF2B5EF4-FFF2-40B4-BE49-F238E27FC236}">
                <a16:creationId xmlns:a16="http://schemas.microsoft.com/office/drawing/2014/main" id="{6B07D579-E476-B37B-D13A-D3D6EDEA4A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77" t="24071" r="639" b="18149"/>
          <a:stretch/>
        </p:blipFill>
        <p:spPr bwMode="auto">
          <a:xfrm>
            <a:off x="611210" y="2060415"/>
            <a:ext cx="2545613" cy="52320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61188065-B1E5-9356-1859-45B582E86DCF}"/>
              </a:ext>
            </a:extLst>
          </p:cNvPr>
          <p:cNvSpPr txBox="1"/>
          <p:nvPr/>
        </p:nvSpPr>
        <p:spPr>
          <a:xfrm>
            <a:off x="611210" y="790280"/>
            <a:ext cx="10853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ED6F25"/>
                </a:solidFill>
                <a:latin typeface="Intro Rust Base" panose="00000500000000000000" pitchFamily="50" charset="0"/>
              </a:rPr>
              <a:t>Stap 2: </a:t>
            </a:r>
            <a:r>
              <a:rPr lang="nl-NL" sz="2400" dirty="0">
                <a:latin typeface="Intro Rust Base" panose="00000500000000000000" pitchFamily="50" charset="0"/>
              </a:rPr>
              <a:t>We maken nog 2 </a:t>
            </a:r>
            <a:r>
              <a:rPr lang="nl-NL" sz="2400" dirty="0">
                <a:solidFill>
                  <a:srgbClr val="0070C0"/>
                </a:solidFill>
                <a:latin typeface="Intro Rust Base" panose="00000500000000000000" pitchFamily="50" charset="0"/>
              </a:rPr>
              <a:t>functies</a:t>
            </a:r>
            <a:r>
              <a:rPr lang="nl-NL" sz="2400" dirty="0">
                <a:latin typeface="Intro Rust Base" panose="00000500000000000000" pitchFamily="50" charset="0"/>
              </a:rPr>
              <a:t>, noem ze </a:t>
            </a:r>
            <a:r>
              <a:rPr lang="nl-NL" sz="2400" dirty="0">
                <a:solidFill>
                  <a:srgbClr val="0070C0"/>
                </a:solidFill>
                <a:latin typeface="Intro Rust Base" panose="00000500000000000000" pitchFamily="50" charset="0"/>
              </a:rPr>
              <a:t>rechts </a:t>
            </a:r>
            <a:r>
              <a:rPr lang="nl-NL" sz="2400" dirty="0">
                <a:latin typeface="Intro Rust Base" panose="00000500000000000000" pitchFamily="50" charset="0"/>
              </a:rPr>
              <a:t>en </a:t>
            </a:r>
            <a:r>
              <a:rPr lang="nl-NL" sz="2400" dirty="0">
                <a:solidFill>
                  <a:srgbClr val="0070C0"/>
                </a:solidFill>
                <a:latin typeface="Intro Rust Base" panose="00000500000000000000" pitchFamily="50" charset="0"/>
              </a:rPr>
              <a:t>links</a:t>
            </a:r>
            <a:endParaRPr lang="nl-BE" sz="2400" dirty="0">
              <a:latin typeface="Intro Rust Base" panose="00000500000000000000" pitchFamily="50" charset="0"/>
            </a:endParaRPr>
          </a:p>
        </p:txBody>
      </p:sp>
      <p:pic>
        <p:nvPicPr>
          <p:cNvPr id="3" name="Afbeelding 2" descr="Afbeelding met Elektrisch blauw, Lettertype, tekst, schermopname&#10;&#10;Door AI gegenereerde inhoud is mogelijk onjuist.">
            <a:extLst>
              <a:ext uri="{FF2B5EF4-FFF2-40B4-BE49-F238E27FC236}">
                <a16:creationId xmlns:a16="http://schemas.microsoft.com/office/drawing/2014/main" id="{78120C5F-E48B-3456-221E-FFAD1973C0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243" y="2433762"/>
            <a:ext cx="8276186" cy="199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1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4E3B22F9-B1EF-1D15-36B5-FA0ABAC04C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196"/>
          <a:stretch/>
        </p:blipFill>
        <p:spPr>
          <a:xfrm>
            <a:off x="589936" y="1553497"/>
            <a:ext cx="5801032" cy="4953578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3A8107B0-D35E-C139-A516-12C7077C057F}"/>
              </a:ext>
            </a:extLst>
          </p:cNvPr>
          <p:cNvSpPr txBox="1"/>
          <p:nvPr/>
        </p:nvSpPr>
        <p:spPr>
          <a:xfrm>
            <a:off x="778359" y="672293"/>
            <a:ext cx="10853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ED6F25"/>
                </a:solidFill>
                <a:latin typeface="Intro Rust Base" panose="00000500000000000000" pitchFamily="50" charset="0"/>
              </a:rPr>
              <a:t>Stap 3:</a:t>
            </a:r>
            <a:r>
              <a:rPr lang="nl-NL" sz="2400" dirty="0">
                <a:solidFill>
                  <a:srgbClr val="C00000"/>
                </a:solidFill>
                <a:latin typeface="Intro Rust Base" panose="00000500000000000000" pitchFamily="50" charset="0"/>
              </a:rPr>
              <a:t> </a:t>
            </a:r>
            <a:r>
              <a:rPr lang="nl-NL" sz="2400" dirty="0">
                <a:latin typeface="Intro Rust Base" panose="00000500000000000000" pitchFamily="50" charset="0"/>
              </a:rPr>
              <a:t>We zetten </a:t>
            </a:r>
            <a:r>
              <a:rPr lang="nl-NL" sz="2400" dirty="0">
                <a:solidFill>
                  <a:srgbClr val="00B050"/>
                </a:solidFill>
                <a:latin typeface="Intro Rust Base" panose="00000500000000000000" pitchFamily="50" charset="0"/>
              </a:rPr>
              <a:t>code</a:t>
            </a:r>
            <a:r>
              <a:rPr lang="nl-NL" sz="2400" dirty="0">
                <a:latin typeface="Intro Rust Base" panose="00000500000000000000" pitchFamily="50" charset="0"/>
              </a:rPr>
              <a:t> in de functies.</a:t>
            </a:r>
            <a:endParaRPr lang="nl-BE" sz="2400" dirty="0">
              <a:latin typeface="Intro Rust Base" panose="00000500000000000000" pitchFamily="50" charset="0"/>
            </a:endParaRPr>
          </a:p>
        </p:txBody>
      </p: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0BB4CFA2-FE6D-63A1-5F50-B98E280E9A92}"/>
              </a:ext>
            </a:extLst>
          </p:cNvPr>
          <p:cNvCxnSpPr>
            <a:cxnSpLocks/>
          </p:cNvCxnSpPr>
          <p:nvPr/>
        </p:nvCxnSpPr>
        <p:spPr>
          <a:xfrm flipH="1">
            <a:off x="4817807" y="2509019"/>
            <a:ext cx="948323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3040092-CEDF-292D-59BD-E30C81AEC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2361" y="1553497"/>
            <a:ext cx="3710335" cy="5008598"/>
          </a:xfrm>
          <a:prstGeom prst="rect">
            <a:avLst/>
          </a:prstGeom>
        </p:spPr>
      </p:pic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6BF6BF01-FF55-560E-0F65-24FBF3B782D7}"/>
              </a:ext>
            </a:extLst>
          </p:cNvPr>
          <p:cNvCxnSpPr>
            <a:cxnSpLocks/>
          </p:cNvCxnSpPr>
          <p:nvPr/>
        </p:nvCxnSpPr>
        <p:spPr>
          <a:xfrm flipH="1">
            <a:off x="3244646" y="3305431"/>
            <a:ext cx="948323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127B02C8-28DA-C4D7-7EA3-462C0F3530E4}"/>
              </a:ext>
            </a:extLst>
          </p:cNvPr>
          <p:cNvCxnSpPr>
            <a:cxnSpLocks/>
          </p:cNvCxnSpPr>
          <p:nvPr/>
        </p:nvCxnSpPr>
        <p:spPr>
          <a:xfrm flipH="1">
            <a:off x="10392696" y="6028968"/>
            <a:ext cx="948323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6450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6B819-ED5A-36C0-A69B-9E9A2F527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7566F393-A0CE-A0B3-2505-A6F2D4925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78CCF61C-FA72-3F4C-D534-72A31D244F1D}"/>
              </a:ext>
            </a:extLst>
          </p:cNvPr>
          <p:cNvSpPr txBox="1"/>
          <p:nvPr/>
        </p:nvSpPr>
        <p:spPr>
          <a:xfrm>
            <a:off x="778359" y="672293"/>
            <a:ext cx="10853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ED6F25"/>
                </a:solidFill>
                <a:latin typeface="Intro Rust Base" panose="00000500000000000000" pitchFamily="50" charset="0"/>
              </a:rPr>
              <a:t>Stap 3:</a:t>
            </a:r>
            <a:r>
              <a:rPr lang="nl-NL" sz="2400" dirty="0">
                <a:solidFill>
                  <a:srgbClr val="C00000"/>
                </a:solidFill>
                <a:latin typeface="Intro Rust Base" panose="00000500000000000000" pitchFamily="50" charset="0"/>
              </a:rPr>
              <a:t> </a:t>
            </a:r>
            <a:r>
              <a:rPr lang="nl-NL" sz="2400" dirty="0">
                <a:latin typeface="Intro Rust Base" panose="00000500000000000000" pitchFamily="50" charset="0"/>
              </a:rPr>
              <a:t>We zetten </a:t>
            </a:r>
            <a:r>
              <a:rPr lang="nl-NL" sz="2400" dirty="0">
                <a:solidFill>
                  <a:srgbClr val="00B050"/>
                </a:solidFill>
                <a:latin typeface="Intro Rust Base" panose="00000500000000000000" pitchFamily="50" charset="0"/>
              </a:rPr>
              <a:t>code</a:t>
            </a:r>
            <a:r>
              <a:rPr lang="nl-NL" sz="2400" dirty="0">
                <a:latin typeface="Intro Rust Base" panose="00000500000000000000" pitchFamily="50" charset="0"/>
              </a:rPr>
              <a:t> in de functies.</a:t>
            </a:r>
            <a:endParaRPr lang="nl-BE" sz="2400" dirty="0">
              <a:latin typeface="Intro Rust Base" panose="00000500000000000000" pitchFamily="50" charset="0"/>
            </a:endParaRPr>
          </a:p>
        </p:txBody>
      </p:sp>
      <p:pic>
        <p:nvPicPr>
          <p:cNvPr id="4" name="Afbeelding 3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BAC74BF2-44DE-EDBE-EB9C-F08936FEE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616" y="1566863"/>
            <a:ext cx="3176229" cy="2326711"/>
          </a:xfrm>
          <a:prstGeom prst="rect">
            <a:avLst/>
          </a:prstGeom>
        </p:spPr>
      </p:pic>
      <p:pic>
        <p:nvPicPr>
          <p:cNvPr id="14" name="Afbeelding 13" descr="Afbeelding met tekst, schermopname, Lettertype, Rechthoek&#10;&#10;Door AI gegenereerde inhoud is mogelijk onjuist.">
            <a:extLst>
              <a:ext uri="{FF2B5EF4-FFF2-40B4-BE49-F238E27FC236}">
                <a16:creationId xmlns:a16="http://schemas.microsoft.com/office/drawing/2014/main" id="{ECC9E4F3-DDD3-57C5-0E0B-A4AB0F09EE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039" r="49936"/>
          <a:stretch/>
        </p:blipFill>
        <p:spPr bwMode="auto">
          <a:xfrm>
            <a:off x="8127128" y="1080082"/>
            <a:ext cx="3195588" cy="24908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Afbeelding 15" descr="Afbeelding met tekst, schermopname, Lettertype, Rechthoek&#10;&#10;Door AI gegenereerde inhoud is mogelijk onjuist.">
            <a:extLst>
              <a:ext uri="{FF2B5EF4-FFF2-40B4-BE49-F238E27FC236}">
                <a16:creationId xmlns:a16="http://schemas.microsoft.com/office/drawing/2014/main" id="{1D6F5360-26B2-ED02-E8C9-8474B376A5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747" t="38278" r="189" b="-239"/>
          <a:stretch/>
        </p:blipFill>
        <p:spPr bwMode="auto">
          <a:xfrm>
            <a:off x="8219198" y="3837799"/>
            <a:ext cx="3011447" cy="23479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08A1C7C7-B4A3-A95E-E739-FF2051D9FB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106" y="1241465"/>
            <a:ext cx="1963255" cy="5192668"/>
          </a:xfrm>
          <a:prstGeom prst="rect">
            <a:avLst/>
          </a:prstGeom>
        </p:spPr>
      </p:pic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20F5C478-AE82-F9B0-F95A-830FABCA58C5}"/>
              </a:ext>
            </a:extLst>
          </p:cNvPr>
          <p:cNvCxnSpPr>
            <a:cxnSpLocks/>
          </p:cNvCxnSpPr>
          <p:nvPr/>
        </p:nvCxnSpPr>
        <p:spPr>
          <a:xfrm flipH="1">
            <a:off x="1940527" y="4268993"/>
            <a:ext cx="948323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EE9419AC-BADD-ADDA-08C6-2994502213F6}"/>
              </a:ext>
            </a:extLst>
          </p:cNvPr>
          <p:cNvCxnSpPr>
            <a:cxnSpLocks/>
          </p:cNvCxnSpPr>
          <p:nvPr/>
        </p:nvCxnSpPr>
        <p:spPr>
          <a:xfrm flipH="1">
            <a:off x="1890010" y="1751936"/>
            <a:ext cx="948323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>
            <a:extLst>
              <a:ext uri="{FF2B5EF4-FFF2-40B4-BE49-F238E27FC236}">
                <a16:creationId xmlns:a16="http://schemas.microsoft.com/office/drawing/2014/main" id="{B03D9DCE-E017-6E08-1083-5D1AEA0759A5}"/>
              </a:ext>
            </a:extLst>
          </p:cNvPr>
          <p:cNvSpPr txBox="1"/>
          <p:nvPr/>
        </p:nvSpPr>
        <p:spPr>
          <a:xfrm>
            <a:off x="4081616" y="4015636"/>
            <a:ext cx="30114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  <a:t>vooruit </a:t>
            </a:r>
            <a:b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  <a:t>= 1000 ms</a:t>
            </a:r>
            <a:b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  <a:t>= 1 seconde</a:t>
            </a:r>
            <a:endParaRPr lang="nl-BE" sz="3000" dirty="0">
              <a:latin typeface="Intro Rust Base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610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92631-437C-BACE-792C-ED1F550BB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2051D29D-232A-6AF3-A744-8348F2C85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B344637-7AD0-8BDF-A9FE-5881BDF837EF}"/>
              </a:ext>
            </a:extLst>
          </p:cNvPr>
          <p:cNvSpPr txBox="1"/>
          <p:nvPr/>
        </p:nvSpPr>
        <p:spPr>
          <a:xfrm>
            <a:off x="945508" y="950902"/>
            <a:ext cx="10853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ED6F25"/>
                </a:solidFill>
                <a:latin typeface="Intro Rust Base" panose="00000500000000000000" pitchFamily="50" charset="0"/>
              </a:rPr>
              <a:t>Stap 1:</a:t>
            </a:r>
            <a:r>
              <a:rPr lang="nl-NL" sz="2400" dirty="0">
                <a:solidFill>
                  <a:srgbClr val="C00000"/>
                </a:solidFill>
                <a:latin typeface="Intro Rust Base" panose="00000500000000000000" pitchFamily="50" charset="0"/>
              </a:rPr>
              <a:t> </a:t>
            </a:r>
            <a:r>
              <a:rPr lang="nl-NL" sz="2400" dirty="0">
                <a:latin typeface="Intro Rust Base" panose="00000500000000000000" pitchFamily="50" charset="0"/>
              </a:rPr>
              <a:t>We koppelen </a:t>
            </a:r>
            <a:r>
              <a:rPr lang="nl-NL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Intro Rust Base" panose="00000500000000000000" pitchFamily="50" charset="0"/>
              </a:rPr>
              <a:t>een invoer </a:t>
            </a:r>
            <a:r>
              <a:rPr lang="nl-NL" sz="2400" dirty="0">
                <a:latin typeface="Intro Rust Base" panose="00000500000000000000" pitchFamily="50" charset="0"/>
              </a:rPr>
              <a:t>aan de functie.</a:t>
            </a:r>
            <a:endParaRPr lang="nl-BE" sz="2400" dirty="0">
              <a:latin typeface="Intro Rust Base" panose="00000500000000000000" pitchFamily="50" charset="0"/>
            </a:endParaRPr>
          </a:p>
        </p:txBody>
      </p:sp>
      <p:pic>
        <p:nvPicPr>
          <p:cNvPr id="2" name="Afbeelding 1" descr="Afbeelding met tekst, schermopname, Lettertype, Mobiele telefoon&#10;&#10;Door AI gegenereerde inhoud is mogelijk onjuist.">
            <a:extLst>
              <a:ext uri="{FF2B5EF4-FFF2-40B4-BE49-F238E27FC236}">
                <a16:creationId xmlns:a16="http://schemas.microsoft.com/office/drawing/2014/main" id="{E36EC31D-97F3-49FD-A257-D979EF27A1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747"/>
          <a:stretch/>
        </p:blipFill>
        <p:spPr bwMode="auto">
          <a:xfrm>
            <a:off x="778359" y="1627228"/>
            <a:ext cx="5141676" cy="35052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3" name="Rechte verbindingslijn met pijl 2">
            <a:extLst>
              <a:ext uri="{FF2B5EF4-FFF2-40B4-BE49-F238E27FC236}">
                <a16:creationId xmlns:a16="http://schemas.microsoft.com/office/drawing/2014/main" id="{A1BACD44-14F7-54F4-0F04-4C466415C978}"/>
              </a:ext>
            </a:extLst>
          </p:cNvPr>
          <p:cNvCxnSpPr/>
          <p:nvPr/>
        </p:nvCxnSpPr>
        <p:spPr>
          <a:xfrm flipH="1">
            <a:off x="5856451" y="2376846"/>
            <a:ext cx="588010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 descr="Afbeelding met tekst, schermopname, Lettertype, Rechthoek&#10;&#10;Door AI gegenereerde inhoud is mogelijk onjuist.">
            <a:extLst>
              <a:ext uri="{FF2B5EF4-FFF2-40B4-BE49-F238E27FC236}">
                <a16:creationId xmlns:a16="http://schemas.microsoft.com/office/drawing/2014/main" id="{7011BF69-A858-7DEC-FA99-4200E97D16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878" y="1749016"/>
            <a:ext cx="3684471" cy="1442044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F03442FC-AC71-B264-F15D-33EF3584A496}"/>
              </a:ext>
            </a:extLst>
          </p:cNvPr>
          <p:cNvSpPr txBox="1"/>
          <p:nvPr/>
        </p:nvSpPr>
        <p:spPr>
          <a:xfrm>
            <a:off x="945508" y="312378"/>
            <a:ext cx="76274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4: het </a:t>
            </a:r>
            <a:r>
              <a:rPr lang="nl-NL" sz="3200" dirty="0" err="1">
                <a:solidFill>
                  <a:srgbClr val="E84E0F"/>
                </a:solidFill>
                <a:latin typeface="Intro Rust Base" panose="00000500000000000000" pitchFamily="50" charset="0"/>
              </a:rPr>
              <a:t>algortime</a:t>
            </a:r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 programmeren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942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588DD-C502-E709-9FA6-C3C36BDD4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vak 9">
            <a:extLst>
              <a:ext uri="{FF2B5EF4-FFF2-40B4-BE49-F238E27FC236}">
                <a16:creationId xmlns:a16="http://schemas.microsoft.com/office/drawing/2014/main" id="{4666B41D-90C7-83C9-5995-DB1686A20512}"/>
              </a:ext>
            </a:extLst>
          </p:cNvPr>
          <p:cNvSpPr txBox="1"/>
          <p:nvPr/>
        </p:nvSpPr>
        <p:spPr>
          <a:xfrm>
            <a:off x="778359" y="672293"/>
            <a:ext cx="10853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ED6F25"/>
                </a:solidFill>
                <a:latin typeface="Intro Rust Base" panose="00000500000000000000" pitchFamily="50" charset="0"/>
              </a:rPr>
              <a:t>Stap 2: </a:t>
            </a:r>
            <a:r>
              <a:rPr lang="nl-NL" sz="2400" dirty="0">
                <a:latin typeface="Intro Rust Base" panose="00000500000000000000" pitchFamily="50" charset="0"/>
              </a:rPr>
              <a:t>We maken het algoritme (stapjes).</a:t>
            </a:r>
            <a:endParaRPr lang="nl-BE" sz="2400" dirty="0">
              <a:latin typeface="Intro Rust Base" panose="00000500000000000000" pitchFamily="50" charset="0"/>
            </a:endParaRPr>
          </a:p>
        </p:txBody>
      </p:sp>
      <p:pic>
        <p:nvPicPr>
          <p:cNvPr id="6" name="Afbeelding 5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33FF6D9E-DC29-B7E7-4359-A4C55A5F2E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88" b="6706"/>
          <a:stretch/>
        </p:blipFill>
        <p:spPr bwMode="auto">
          <a:xfrm>
            <a:off x="4659152" y="2915920"/>
            <a:ext cx="2487930" cy="10261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Afbeelding 7" descr="Afbeelding met tekst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FD138ABC-D5D3-B361-DC56-EE61B2B31C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750" y="1495313"/>
            <a:ext cx="3874812" cy="489353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96B3EA0-3A69-EDE4-1C4D-F8136E0747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790" y="1425186"/>
            <a:ext cx="3682695" cy="516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824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776FD-F902-5354-AF8A-5D6BF4870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vak 9">
            <a:extLst>
              <a:ext uri="{FF2B5EF4-FFF2-40B4-BE49-F238E27FC236}">
                <a16:creationId xmlns:a16="http://schemas.microsoft.com/office/drawing/2014/main" id="{C4F14947-85DE-3983-A245-48266BB65824}"/>
              </a:ext>
            </a:extLst>
          </p:cNvPr>
          <p:cNvSpPr txBox="1"/>
          <p:nvPr/>
        </p:nvSpPr>
        <p:spPr>
          <a:xfrm>
            <a:off x="778359" y="672293"/>
            <a:ext cx="10853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ED6F25"/>
                </a:solidFill>
                <a:latin typeface="Intro Rust Base" panose="00000500000000000000" pitchFamily="50" charset="0"/>
              </a:rPr>
              <a:t>Stap 3: </a:t>
            </a:r>
            <a:r>
              <a:rPr lang="nl-NL" sz="2400" dirty="0">
                <a:latin typeface="Intro Rust Base" panose="00000500000000000000" pitchFamily="50" charset="0"/>
              </a:rPr>
              <a:t>We maken het algoritme (stapjes).</a:t>
            </a:r>
            <a:endParaRPr lang="nl-BE" sz="2400" dirty="0">
              <a:latin typeface="Intro Rust Base" panose="00000500000000000000" pitchFamily="50" charset="0"/>
            </a:endParaRPr>
          </a:p>
        </p:txBody>
      </p:sp>
      <p:pic>
        <p:nvPicPr>
          <p:cNvPr id="4" name="Afbeelding 3" descr="Afbeelding met tekst, Lettertype, schermopname, Elektrisch blauw&#10;&#10;Door AI gegenereerde inhoud is mogelijk onjuist.">
            <a:extLst>
              <a:ext uri="{FF2B5EF4-FFF2-40B4-BE49-F238E27FC236}">
                <a16:creationId xmlns:a16="http://schemas.microsoft.com/office/drawing/2014/main" id="{747D7FBA-AB8B-AB07-7C83-CC554ABFB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59" y="1510911"/>
            <a:ext cx="1362710" cy="963930"/>
          </a:xfrm>
          <a:prstGeom prst="rect">
            <a:avLst/>
          </a:prstGeom>
        </p:spPr>
      </p:pic>
      <p:pic>
        <p:nvPicPr>
          <p:cNvPr id="6" name="Afbeelding 5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73ADCA11-6525-DA89-F6A9-718C2E2449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88" b="6706"/>
          <a:stretch/>
        </p:blipFill>
        <p:spPr bwMode="auto">
          <a:xfrm>
            <a:off x="3123414" y="1425186"/>
            <a:ext cx="2487930" cy="10261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A0A5EFD5-D09D-33DB-41B0-F89BDC34B2FE}"/>
              </a:ext>
            </a:extLst>
          </p:cNvPr>
          <p:cNvCxnSpPr/>
          <p:nvPr/>
        </p:nvCxnSpPr>
        <p:spPr>
          <a:xfrm>
            <a:off x="2243939" y="2084316"/>
            <a:ext cx="843915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 descr="Afbeelding met tekst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9935D5A0-5ADD-E921-5094-F883B153DA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853" y="1425186"/>
            <a:ext cx="3874812" cy="489353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ACDF413A-D9CE-8EB8-161D-C6B99CA789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252" y="2759460"/>
            <a:ext cx="5814518" cy="355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819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2244A-5437-7F1C-93BB-9FA667CBD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vak 9">
            <a:extLst>
              <a:ext uri="{FF2B5EF4-FFF2-40B4-BE49-F238E27FC236}">
                <a16:creationId xmlns:a16="http://schemas.microsoft.com/office/drawing/2014/main" id="{085CD2AB-E78F-11A1-008B-AA1C52455CA1}"/>
              </a:ext>
            </a:extLst>
          </p:cNvPr>
          <p:cNvSpPr txBox="1"/>
          <p:nvPr/>
        </p:nvSpPr>
        <p:spPr>
          <a:xfrm>
            <a:off x="975004" y="564138"/>
            <a:ext cx="10853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ED6F25"/>
                </a:solidFill>
                <a:latin typeface="Intro Rust Base" panose="00000500000000000000" pitchFamily="50" charset="0"/>
              </a:rPr>
              <a:t>Stap 4:</a:t>
            </a:r>
            <a:r>
              <a:rPr lang="nl-NL" sz="2400" dirty="0">
                <a:solidFill>
                  <a:srgbClr val="C00000"/>
                </a:solidFill>
                <a:latin typeface="Intro Rust Base" panose="00000500000000000000" pitchFamily="50" charset="0"/>
              </a:rPr>
              <a:t> </a:t>
            </a:r>
            <a:r>
              <a:rPr lang="nl-NL" sz="2400" dirty="0">
                <a:latin typeface="Intro Rust Base" panose="00000500000000000000" pitchFamily="50" charset="0"/>
              </a:rPr>
              <a:t>we downloaden de code.</a:t>
            </a:r>
            <a:endParaRPr lang="nl-BE" sz="2400" dirty="0">
              <a:latin typeface="Intro Rust Base" panose="00000500000000000000" pitchFamily="50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6C562EE-BFCE-4982-6C63-C11929AAE6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139" b="-2"/>
          <a:stretch/>
        </p:blipFill>
        <p:spPr>
          <a:xfrm>
            <a:off x="975004" y="4079630"/>
            <a:ext cx="9915739" cy="245914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83DFA29-E53A-6108-6F62-68F41C2C4D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317" b="59631"/>
          <a:stretch/>
        </p:blipFill>
        <p:spPr>
          <a:xfrm>
            <a:off x="804182" y="3016045"/>
            <a:ext cx="9915739" cy="82591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21FF764A-D9EC-79B7-D6A1-06CC3BD2AD97}"/>
              </a:ext>
            </a:extLst>
          </p:cNvPr>
          <p:cNvSpPr txBox="1"/>
          <p:nvPr/>
        </p:nvSpPr>
        <p:spPr>
          <a:xfrm>
            <a:off x="975004" y="1208710"/>
            <a:ext cx="119626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  <a:t>Download de code op je Micro:Bit.</a:t>
            </a:r>
            <a:b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  <a:t>Trek hem daarna uit je computer.</a:t>
            </a:r>
            <a:b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  <a:t>Zet je robot </a:t>
            </a:r>
            <a:r>
              <a:rPr lang="nl-NL" sz="3200" b="1" dirty="0">
                <a:latin typeface="Poppins" panose="00000500000000000000" pitchFamily="2" charset="0"/>
                <a:cs typeface="Poppins" panose="00000500000000000000" pitchFamily="2" charset="0"/>
              </a:rPr>
              <a:t>aan</a:t>
            </a:r>
            <a: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  <a:t> met de </a:t>
            </a:r>
            <a:r>
              <a:rPr lang="nl-NL" sz="3200" b="1" dirty="0">
                <a:latin typeface="Poppins" panose="00000500000000000000" pitchFamily="2" charset="0"/>
                <a:cs typeface="Poppins" panose="00000500000000000000" pitchFamily="2" charset="0"/>
              </a:rPr>
              <a:t>schuifschakelaar</a:t>
            </a:r>
            <a: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nl-BE" sz="3000" dirty="0">
              <a:latin typeface="Intro Rust Base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204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nummer, elektronica&#10;&#10;Door AI gegenereerde inhoud is mogelijk onjuist.">
            <a:extLst>
              <a:ext uri="{FF2B5EF4-FFF2-40B4-BE49-F238E27FC236}">
                <a16:creationId xmlns:a16="http://schemas.microsoft.com/office/drawing/2014/main" id="{A49C2911-F571-F820-9172-2BB4557FB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157" y="4034050"/>
            <a:ext cx="1740535" cy="1484630"/>
          </a:xfrm>
          <a:prstGeom prst="rect">
            <a:avLst/>
          </a:prstGeom>
        </p:spPr>
      </p:pic>
      <p:sp>
        <p:nvSpPr>
          <p:cNvPr id="5" name="Ovaal 4">
            <a:extLst>
              <a:ext uri="{FF2B5EF4-FFF2-40B4-BE49-F238E27FC236}">
                <a16:creationId xmlns:a16="http://schemas.microsoft.com/office/drawing/2014/main" id="{3A907B52-7481-7F12-D8AC-BC6ECDAEF102}"/>
              </a:ext>
            </a:extLst>
          </p:cNvPr>
          <p:cNvSpPr/>
          <p:nvPr/>
        </p:nvSpPr>
        <p:spPr>
          <a:xfrm>
            <a:off x="9395209" y="4623965"/>
            <a:ext cx="297180" cy="304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pic>
        <p:nvPicPr>
          <p:cNvPr id="6" name="Afbeelding 5" descr="Kitronik：micro：bit用 MOVEモータ - RobotShop">
            <a:extLst>
              <a:ext uri="{FF2B5EF4-FFF2-40B4-BE49-F238E27FC236}">
                <a16:creationId xmlns:a16="http://schemas.microsoft.com/office/drawing/2014/main" id="{B3032B6D-BD85-96EA-D3E3-C5F2AF9C15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19" b="16509"/>
          <a:stretch/>
        </p:blipFill>
        <p:spPr bwMode="auto">
          <a:xfrm>
            <a:off x="8272311" y="932250"/>
            <a:ext cx="3571851" cy="20772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Ovaal 6">
            <a:extLst>
              <a:ext uri="{FF2B5EF4-FFF2-40B4-BE49-F238E27FC236}">
                <a16:creationId xmlns:a16="http://schemas.microsoft.com/office/drawing/2014/main" id="{96BD4372-FA09-AF43-F7E4-237D70773156}"/>
              </a:ext>
            </a:extLst>
          </p:cNvPr>
          <p:cNvSpPr/>
          <p:nvPr/>
        </p:nvSpPr>
        <p:spPr>
          <a:xfrm>
            <a:off x="9081453" y="932250"/>
            <a:ext cx="1449220" cy="140248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43FA2961-343C-939B-4C56-F44F4E3FDBF6}"/>
              </a:ext>
            </a:extLst>
          </p:cNvPr>
          <p:cNvCxnSpPr/>
          <p:nvPr/>
        </p:nvCxnSpPr>
        <p:spPr>
          <a:xfrm>
            <a:off x="8367250" y="4776365"/>
            <a:ext cx="812800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vak 9">
            <a:extLst>
              <a:ext uri="{FF2B5EF4-FFF2-40B4-BE49-F238E27FC236}">
                <a16:creationId xmlns:a16="http://schemas.microsoft.com/office/drawing/2014/main" id="{7FE6307D-FB60-FC29-0434-A52DF77D3D80}"/>
              </a:ext>
            </a:extLst>
          </p:cNvPr>
          <p:cNvSpPr txBox="1"/>
          <p:nvPr/>
        </p:nvSpPr>
        <p:spPr>
          <a:xfrm>
            <a:off x="663504" y="1310040"/>
            <a:ext cx="11962642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  <a:t>Steek de </a:t>
            </a:r>
            <a:r>
              <a:rPr lang="nl-NL" sz="3200" dirty="0" err="1">
                <a:latin typeface="Poppins" panose="00000500000000000000" pitchFamily="2" charset="0"/>
                <a:cs typeface="Poppins" panose="00000500000000000000" pitchFamily="2" charset="0"/>
              </a:rPr>
              <a:t>Micro:bit</a:t>
            </a:r>
            <a: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  <a:t> in je robot.</a:t>
            </a:r>
            <a:b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  <a:t>Let op wat de </a:t>
            </a:r>
            <a:r>
              <a:rPr lang="nl-NL" sz="3200" b="1" dirty="0">
                <a:latin typeface="Poppins" panose="00000500000000000000" pitchFamily="2" charset="0"/>
                <a:cs typeface="Poppins" panose="00000500000000000000" pitchFamily="2" charset="0"/>
              </a:rPr>
              <a:t>voorkant </a:t>
            </a:r>
            <a: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  <a:t>is.</a:t>
            </a:r>
            <a:b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  <a:t>Bouw het parcours met bomen.</a:t>
            </a:r>
            <a:b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  <a:t>Druk op de A – knop en kijk.</a:t>
            </a:r>
            <a:b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3200" dirty="0">
                <a:latin typeface="Poppins" panose="00000500000000000000" pitchFamily="2" charset="0"/>
                <a:cs typeface="Poppins" panose="00000500000000000000" pitchFamily="2" charset="0"/>
              </a:rPr>
              <a:t>Rijdt jouw robot goed?</a:t>
            </a:r>
            <a:endParaRPr lang="nl-BE" sz="3000" dirty="0">
              <a:latin typeface="Intro Rust Base" panose="00000500000000000000" pitchFamily="50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93981AAA-3411-50F7-7C5B-786CBBAABBA2}"/>
              </a:ext>
            </a:extLst>
          </p:cNvPr>
          <p:cNvSpPr txBox="1"/>
          <p:nvPr/>
        </p:nvSpPr>
        <p:spPr>
          <a:xfrm>
            <a:off x="975004" y="564138"/>
            <a:ext cx="10853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ED6F25"/>
                </a:solidFill>
                <a:latin typeface="Intro Rust Base" panose="00000500000000000000" pitchFamily="50" charset="0"/>
              </a:rPr>
              <a:t>Stap 5: </a:t>
            </a:r>
            <a:r>
              <a:rPr lang="nl-NL" sz="2400" dirty="0">
                <a:latin typeface="Intro Rust Base" panose="00000500000000000000" pitchFamily="50" charset="0"/>
              </a:rPr>
              <a:t>we maken de robot klaar en testen.</a:t>
            </a:r>
            <a:endParaRPr lang="nl-BE" sz="2400" dirty="0">
              <a:latin typeface="Intro Rust Base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682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E3507-9F28-E82A-D21F-000BCFDC3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AEE5F71E-4B5B-9722-03A5-2ED609E2E066}"/>
              </a:ext>
            </a:extLst>
          </p:cNvPr>
          <p:cNvSpPr txBox="1"/>
          <p:nvPr/>
        </p:nvSpPr>
        <p:spPr>
          <a:xfrm>
            <a:off x="509483" y="330742"/>
            <a:ext cx="38459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De plattegrond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9D2245D7-D1C7-2DBC-D180-6DF0A3630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8790" y="11720195"/>
            <a:ext cx="90805" cy="2278380"/>
          </a:xfrm>
          <a:prstGeom prst="rect">
            <a:avLst/>
          </a:prstGeom>
          <a:solidFill>
            <a:srgbClr val="7F7F7F"/>
          </a:solidFill>
          <a:ln w="38100" algn="ctr">
            <a:solidFill>
              <a:srgbClr val="7F7F7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DA5DB573-B8C0-EC80-69D6-0A9EA1D9A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1415" y="12573635"/>
            <a:ext cx="220980" cy="220980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03BCD90C-4CB4-54A3-B50A-995DE55FD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635" y="12566015"/>
            <a:ext cx="220980" cy="220980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78DA8C0A-96BA-8D62-3A65-05E4BD964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B431512-1CE9-240D-1693-8F80E73C1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83" y="1038628"/>
            <a:ext cx="5715798" cy="3477110"/>
          </a:xfrm>
          <a:prstGeom prst="rect">
            <a:avLst/>
          </a:prstGeom>
        </p:spPr>
      </p:pic>
      <p:pic>
        <p:nvPicPr>
          <p:cNvPr id="8" name="Afbeelding 7" descr="Afbeelding met tekst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F9A342BA-AE68-1F46-B922-D9C7A2A17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337" y="679915"/>
            <a:ext cx="3829469" cy="4837164"/>
          </a:xfrm>
          <a:prstGeom prst="rect">
            <a:avLst/>
          </a:prstGeom>
        </p:spPr>
      </p:pic>
      <p:pic>
        <p:nvPicPr>
          <p:cNvPr id="10" name="Afbeelding 9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E90A4A87-BBC8-F00F-5A8A-BCE3B7A90A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83" y="4556836"/>
            <a:ext cx="2474143" cy="1812577"/>
          </a:xfrm>
          <a:prstGeom prst="rect">
            <a:avLst/>
          </a:prstGeom>
        </p:spPr>
      </p:pic>
      <p:pic>
        <p:nvPicPr>
          <p:cNvPr id="12" name="Afbeelding 11" descr="Afbeelding met tekst, schermopname, Lettertype, Rechthoek&#10;&#10;Door AI gegenereerde inhoud is mogelijk onjuist.">
            <a:extLst>
              <a:ext uri="{FF2B5EF4-FFF2-40B4-BE49-F238E27FC236}">
                <a16:creationId xmlns:a16="http://schemas.microsoft.com/office/drawing/2014/main" id="{E423F141-9524-4881-C24F-E68C511AC4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446"/>
          <a:stretch/>
        </p:blipFill>
        <p:spPr>
          <a:xfrm>
            <a:off x="2908569" y="4461714"/>
            <a:ext cx="5080543" cy="200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64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2BA16C0-9462-A218-2EB0-CEE1862205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49345" y="468519"/>
            <a:ext cx="6178294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5: Wat als het niet werkt?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EFE0102-2DE6-FF6E-B4D2-B6763B071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542" y="2282997"/>
            <a:ext cx="10878796" cy="43242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35AE24F-4F5F-5E34-0F07-735CFA331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934" y="139865"/>
            <a:ext cx="1192840" cy="119284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1F4BF01-0EB9-4E83-1FDD-4C615CE3BDDD}"/>
              </a:ext>
            </a:extLst>
          </p:cNvPr>
          <p:cNvSpPr txBox="1"/>
          <p:nvPr/>
        </p:nvSpPr>
        <p:spPr>
          <a:xfrm>
            <a:off x="3996364" y="1332705"/>
            <a:ext cx="803832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Controleer: </a:t>
            </a:r>
            <a:b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Steekt de </a:t>
            </a:r>
            <a:r>
              <a:rPr lang="nl-NL" sz="2500" dirty="0" err="1">
                <a:latin typeface="Poppins" panose="00000500000000000000" pitchFamily="2" charset="0"/>
                <a:cs typeface="Poppins" panose="00000500000000000000" pitchFamily="2" charset="0"/>
              </a:rPr>
              <a:t>Micro:bit</a:t>
            </a: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 juist in je robot?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Steken de batterijen juist in de robot?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Staat de robot aan?</a:t>
            </a:r>
            <a:endParaRPr lang="nl-BE" sz="2500" dirty="0"/>
          </a:p>
        </p:txBody>
      </p:sp>
      <p:pic>
        <p:nvPicPr>
          <p:cNvPr id="5" name="Afbeelding 4" descr="Kitronik：micro：bit用 MOVEモータ - RobotShop">
            <a:extLst>
              <a:ext uri="{FF2B5EF4-FFF2-40B4-BE49-F238E27FC236}">
                <a16:creationId xmlns:a16="http://schemas.microsoft.com/office/drawing/2014/main" id="{1F085C4E-482C-3847-9516-C7D3A69D0B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19" b="16509"/>
          <a:stretch/>
        </p:blipFill>
        <p:spPr bwMode="auto">
          <a:xfrm>
            <a:off x="2092210" y="1345974"/>
            <a:ext cx="1717244" cy="9986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1684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4D811-3A73-5FBD-7A00-FBA023D32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94852B0C-199C-167A-2C66-91EE3A9C4404}"/>
              </a:ext>
            </a:extLst>
          </p:cNvPr>
          <p:cNvSpPr txBox="1"/>
          <p:nvPr/>
        </p:nvSpPr>
        <p:spPr>
          <a:xfrm>
            <a:off x="2082517" y="684685"/>
            <a:ext cx="8659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De robot draait niet genoeg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D29B73A4-D9D7-AA91-9DAB-BDDA35895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D04DA71B-475B-C14E-8BAA-BB3040EBD682}"/>
              </a:ext>
            </a:extLst>
          </p:cNvPr>
          <p:cNvSpPr txBox="1"/>
          <p:nvPr/>
        </p:nvSpPr>
        <p:spPr>
          <a:xfrm>
            <a:off x="694309" y="1610714"/>
            <a:ext cx="11497691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Er kan een verschil zitten op de motoren.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Elke mens is uniek, zo ook elke motor.</a:t>
            </a:r>
          </a:p>
          <a:p>
            <a:endParaRPr lang="nl-NL" sz="25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De motor draait &lt; 90°                     De motor draait &gt; 90°</a:t>
            </a:r>
            <a:endParaRPr lang="nl-BE" sz="25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nl-BE" sz="2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AD119456-61B1-2A21-7DF2-153582FDF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09" y="300781"/>
            <a:ext cx="1192840" cy="1192840"/>
          </a:xfrm>
          <a:prstGeom prst="rect">
            <a:avLst/>
          </a:prstGeom>
        </p:spPr>
      </p:pic>
      <p:pic>
        <p:nvPicPr>
          <p:cNvPr id="5" name="Afbeelding 4" descr="Afbeelding met plastic, geel&#10;&#10;Door AI gegenereerde inhoud is mogelijk onjuist.">
            <a:extLst>
              <a:ext uri="{FF2B5EF4-FFF2-40B4-BE49-F238E27FC236}">
                <a16:creationId xmlns:a16="http://schemas.microsoft.com/office/drawing/2014/main" id="{95935D86-F856-7221-4BEE-CFC8A3CF5E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509" y="1610714"/>
            <a:ext cx="1120775" cy="85026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17CB691E-FC9A-2474-0A88-8297E65D2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322" y="3179573"/>
            <a:ext cx="5410625" cy="2914652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EBC0ACE-171D-9386-D577-75865E956F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3154" y="3454021"/>
            <a:ext cx="5448720" cy="2599941"/>
          </a:xfrm>
          <a:prstGeom prst="rect">
            <a:avLst/>
          </a:prstGeom>
        </p:spPr>
      </p:pic>
      <p:pic>
        <p:nvPicPr>
          <p:cNvPr id="10" name="Afbeelding 9" descr="Afbeelding met tekst, Elektrisch blauw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785D4A08-0926-5530-7545-9DECD95EA3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47" y="6201441"/>
            <a:ext cx="2679700" cy="405130"/>
          </a:xfrm>
          <a:prstGeom prst="rect">
            <a:avLst/>
          </a:prstGeom>
        </p:spPr>
      </p:pic>
      <p:pic>
        <p:nvPicPr>
          <p:cNvPr id="11" name="Afbeelding 10" descr="Afbeelding met tekst, Elektrisch blauw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2305067D-B828-BF96-BF04-926947090B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64" y="6201441"/>
            <a:ext cx="2679700" cy="40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759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2DB8E-4D38-147F-C5FB-A29A4A8A7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D50A30BF-0F5A-1B3C-E0AD-C61A693E70AA}"/>
              </a:ext>
            </a:extLst>
          </p:cNvPr>
          <p:cNvSpPr txBox="1"/>
          <p:nvPr/>
        </p:nvSpPr>
        <p:spPr>
          <a:xfrm>
            <a:off x="536377" y="321777"/>
            <a:ext cx="70375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6: Schrijf zelf de juiste code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BD72F5D6-0413-60BC-3DCE-F4D2DE418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77" y="5473771"/>
            <a:ext cx="727647" cy="727647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0822783-6EC1-F13B-9EF5-BBCF9E9A20F7}"/>
              </a:ext>
            </a:extLst>
          </p:cNvPr>
          <p:cNvSpPr txBox="1"/>
          <p:nvPr/>
        </p:nvSpPr>
        <p:spPr>
          <a:xfrm>
            <a:off x="1489411" y="5659348"/>
            <a:ext cx="1095942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Test je code</a:t>
            </a: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 en als ze niet werkt </a:t>
            </a:r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pas</a:t>
            </a: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 dan aan.</a:t>
            </a:r>
            <a:endParaRPr lang="nl-BE" sz="2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3F61B010-1FB8-3F3A-2DA9-2CE3A8D74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8184" y="1273112"/>
            <a:ext cx="2743232" cy="1895324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E29ECE21-F90D-7E5D-9159-34D7824BC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1624" y="1248188"/>
            <a:ext cx="2773125" cy="1960095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2670C713-0CD4-00B6-8C71-61921B3EED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6616" y="3475714"/>
            <a:ext cx="2651549" cy="1874894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F6E82002-101C-B8CF-9F9D-97FF8D25A6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8080" y="3475714"/>
            <a:ext cx="2743232" cy="1928349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CFC70235-5BAC-C75A-C699-CB5F2B9850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377" y="1273352"/>
            <a:ext cx="2771599" cy="191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56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F0BA1-55E4-4BA4-E5C8-F224B874B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C2C94A20-7768-4C6E-D328-9CB23E35C4F4}"/>
              </a:ext>
            </a:extLst>
          </p:cNvPr>
          <p:cNvSpPr txBox="1"/>
          <p:nvPr/>
        </p:nvSpPr>
        <p:spPr>
          <a:xfrm>
            <a:off x="2082518" y="684685"/>
            <a:ext cx="79624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EXTRA: Rijdt de robot niet recht?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CF567562-E6B6-A0B3-405A-37C4C1AB7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0EEFA151-E6A1-FE31-E39C-F1C2CB37F243}"/>
              </a:ext>
            </a:extLst>
          </p:cNvPr>
          <p:cNvSpPr txBox="1"/>
          <p:nvPr/>
        </p:nvSpPr>
        <p:spPr>
          <a:xfrm>
            <a:off x="694309" y="1610713"/>
            <a:ext cx="10959427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De motor is </a:t>
            </a:r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uniek</a:t>
            </a: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.              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Stel de afwijking in.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1 = een beetje afwijking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2 = veel afwijking</a:t>
            </a:r>
          </a:p>
          <a:p>
            <a:endParaRPr lang="nl-NL" sz="25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Rijdt hij naar links:             	Rijdt hij naar rechts:</a:t>
            </a:r>
          </a:p>
          <a:p>
            <a:endParaRPr lang="nl-NL" sz="25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nl-NL" sz="25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nl-NL" sz="25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nl-NL" sz="25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Laat deze code altijd staan zodat hij altijd recht rijdt.</a:t>
            </a:r>
            <a:endParaRPr lang="nl-BE" sz="2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Afbeelding 2" descr="Afbeelding met tekst, Lettertype, logo, schermopname&#10;&#10;Door AI gegenereerde inhoud is mogelijk onjuist.">
            <a:extLst>
              <a:ext uri="{FF2B5EF4-FFF2-40B4-BE49-F238E27FC236}">
                <a16:creationId xmlns:a16="http://schemas.microsoft.com/office/drawing/2014/main" id="{56376DA7-7A88-8532-23D4-C9097709D7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29" r="50197"/>
          <a:stretch/>
        </p:blipFill>
        <p:spPr bwMode="auto">
          <a:xfrm>
            <a:off x="1304252" y="3991901"/>
            <a:ext cx="2597785" cy="12922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Afbeelding 5" descr="Afbeelding met tekst, Lettertype, logo, schermopname&#10;&#10;Door AI gegenereerde inhoud is mogelijk onjuist.">
            <a:extLst>
              <a:ext uri="{FF2B5EF4-FFF2-40B4-BE49-F238E27FC236}">
                <a16:creationId xmlns:a16="http://schemas.microsoft.com/office/drawing/2014/main" id="{FE55C729-F02B-A498-04F2-956F0CC0D1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803"/>
          <a:stretch/>
        </p:blipFill>
        <p:spPr bwMode="auto">
          <a:xfrm>
            <a:off x="6158753" y="3991901"/>
            <a:ext cx="2670175" cy="13836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DD6ED79-25DA-A7AD-1EC7-B1ADD3913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6004" y="1610713"/>
            <a:ext cx="6445848" cy="164353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385E02A-180A-3ED0-5CA5-E685D25775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741" y="475072"/>
            <a:ext cx="892042" cy="89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5254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CF59C-DE50-82DB-0BBD-A393040F7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tekst, schermopname, Lettertype, ontwerp&#10;&#10;Door AI gegenereerde inhoud is mogelijk onjuist.">
            <a:extLst>
              <a:ext uri="{FF2B5EF4-FFF2-40B4-BE49-F238E27FC236}">
                <a16:creationId xmlns:a16="http://schemas.microsoft.com/office/drawing/2014/main" id="{059E1999-E887-C97F-7C7F-01F3EF2831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99" y="1029849"/>
            <a:ext cx="5588046" cy="5517168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3DB31C9E-6C21-EEC8-3159-260EE4BF0D99}"/>
              </a:ext>
            </a:extLst>
          </p:cNvPr>
          <p:cNvSpPr/>
          <p:nvPr/>
        </p:nvSpPr>
        <p:spPr>
          <a:xfrm>
            <a:off x="9103664" y="1927123"/>
            <a:ext cx="217315" cy="4105229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pic>
        <p:nvPicPr>
          <p:cNvPr id="11" name="Afbeelding 10" descr="Geen beschrijving beschikbaar.">
            <a:extLst>
              <a:ext uri="{FF2B5EF4-FFF2-40B4-BE49-F238E27FC236}">
                <a16:creationId xmlns:a16="http://schemas.microsoft.com/office/drawing/2014/main" id="{9BC56938-8231-71BE-CFCD-B6B2EA00188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70" t="9922" r="3202" b="14855"/>
          <a:stretch/>
        </p:blipFill>
        <p:spPr bwMode="auto">
          <a:xfrm>
            <a:off x="8718169" y="4616688"/>
            <a:ext cx="892680" cy="977637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5" name="Rechte verbindingslijn met pijl 14">
            <a:extLst>
              <a:ext uri="{FF2B5EF4-FFF2-40B4-BE49-F238E27FC236}">
                <a16:creationId xmlns:a16="http://schemas.microsoft.com/office/drawing/2014/main" id="{F924BD0B-FE56-04A1-07EE-57C3E57C199A}"/>
              </a:ext>
            </a:extLst>
          </p:cNvPr>
          <p:cNvCxnSpPr/>
          <p:nvPr/>
        </p:nvCxnSpPr>
        <p:spPr>
          <a:xfrm flipH="1" flipV="1">
            <a:off x="8589523" y="3861881"/>
            <a:ext cx="233464" cy="554476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>
            <a:extLst>
              <a:ext uri="{FF2B5EF4-FFF2-40B4-BE49-F238E27FC236}">
                <a16:creationId xmlns:a16="http://schemas.microsoft.com/office/drawing/2014/main" id="{40A8B365-D0AA-5923-55DA-79F6CEDE5234}"/>
              </a:ext>
            </a:extLst>
          </p:cNvPr>
          <p:cNvCxnSpPr>
            <a:cxnSpLocks/>
          </p:cNvCxnSpPr>
          <p:nvPr/>
        </p:nvCxnSpPr>
        <p:spPr>
          <a:xfrm flipV="1">
            <a:off x="8635640" y="2900516"/>
            <a:ext cx="280677" cy="669695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E8776EBD-3DCF-CC8E-EA94-B42C1415CB69}"/>
              </a:ext>
            </a:extLst>
          </p:cNvPr>
          <p:cNvCxnSpPr/>
          <p:nvPr/>
        </p:nvCxnSpPr>
        <p:spPr>
          <a:xfrm flipH="1" flipV="1">
            <a:off x="8617837" y="2100040"/>
            <a:ext cx="233464" cy="554476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kstvak 3">
            <a:extLst>
              <a:ext uri="{FF2B5EF4-FFF2-40B4-BE49-F238E27FC236}">
                <a16:creationId xmlns:a16="http://schemas.microsoft.com/office/drawing/2014/main" id="{DB2B6B26-B316-CFDF-EBC5-E51F08201753}"/>
              </a:ext>
            </a:extLst>
          </p:cNvPr>
          <p:cNvSpPr txBox="1"/>
          <p:nvPr/>
        </p:nvSpPr>
        <p:spPr>
          <a:xfrm>
            <a:off x="2514349" y="246223"/>
            <a:ext cx="869340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6. Deze code zullen we stap per stap </a:t>
            </a:r>
          </a:p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programmaren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3624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B38F0-010C-0858-0DF3-5DD12CA1D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4BA9D751-01EC-A6B3-2B50-7D2CFDFDFB00}"/>
              </a:ext>
            </a:extLst>
          </p:cNvPr>
          <p:cNvSpPr txBox="1"/>
          <p:nvPr/>
        </p:nvSpPr>
        <p:spPr>
          <a:xfrm>
            <a:off x="509483" y="330742"/>
            <a:ext cx="9432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7: De lijnsensor gebruiken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DF624136-2D20-BC7E-97A7-EF8BB0558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2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20E9EBA-47FA-0623-D6C1-6B0B560B4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701" y="2508565"/>
            <a:ext cx="6495215" cy="296887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842C3181-74A2-ACD0-44ED-D8FF69152991}"/>
              </a:ext>
            </a:extLst>
          </p:cNvPr>
          <p:cNvSpPr txBox="1"/>
          <p:nvPr/>
        </p:nvSpPr>
        <p:spPr>
          <a:xfrm>
            <a:off x="509483" y="1050821"/>
            <a:ext cx="1008679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Stap 1: </a:t>
            </a: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Plug de sensor juist in.</a:t>
            </a:r>
          </a:p>
          <a:p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Doe dit </a:t>
            </a:r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voorzichtig</a:t>
            </a: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 zodat je de pinnen niet beschadigt.</a:t>
            </a:r>
            <a:endParaRPr lang="nl-BE" sz="2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D579BDB9-63DA-CD1D-978E-E7AF38D53DCB}"/>
              </a:ext>
            </a:extLst>
          </p:cNvPr>
          <p:cNvSpPr/>
          <p:nvPr/>
        </p:nvSpPr>
        <p:spPr>
          <a:xfrm>
            <a:off x="1288971" y="3146902"/>
            <a:ext cx="1014958" cy="91084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026" name="Picture 2" descr="Line sensor:Move Line Follow - for line follower robots - Kitronik ...">
            <a:extLst>
              <a:ext uri="{FF2B5EF4-FFF2-40B4-BE49-F238E27FC236}">
                <a16:creationId xmlns:a16="http://schemas.microsoft.com/office/drawing/2014/main" id="{8D304D45-EF79-3D17-6800-844A1AC54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971" y="3197238"/>
            <a:ext cx="4317590" cy="223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al 1">
            <a:extLst>
              <a:ext uri="{FF2B5EF4-FFF2-40B4-BE49-F238E27FC236}">
                <a16:creationId xmlns:a16="http://schemas.microsoft.com/office/drawing/2014/main" id="{8C7B96C8-85BE-5A8C-A480-92C75260E5DB}"/>
              </a:ext>
            </a:extLst>
          </p:cNvPr>
          <p:cNvSpPr/>
          <p:nvPr/>
        </p:nvSpPr>
        <p:spPr>
          <a:xfrm>
            <a:off x="7664732" y="4086959"/>
            <a:ext cx="546650" cy="5606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BBE6DBA3-3AA2-21C0-EDBB-83AC92A760B7}"/>
              </a:ext>
            </a:extLst>
          </p:cNvPr>
          <p:cNvSpPr/>
          <p:nvPr/>
        </p:nvSpPr>
        <p:spPr>
          <a:xfrm>
            <a:off x="10811054" y="4103158"/>
            <a:ext cx="546650" cy="5606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604435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9AD0A-9B70-3A3D-A44D-9AEB54640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533885FC-9AFE-AC09-B9AD-186A52325B4E}"/>
              </a:ext>
            </a:extLst>
          </p:cNvPr>
          <p:cNvSpPr txBox="1"/>
          <p:nvPr/>
        </p:nvSpPr>
        <p:spPr>
          <a:xfrm>
            <a:off x="509483" y="330742"/>
            <a:ext cx="9432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De variabele instellen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1D89181A-4996-3F97-808A-35C49DAB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2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F10E5A4F-A7EB-508E-80FB-3B1F264A00CA}"/>
              </a:ext>
            </a:extLst>
          </p:cNvPr>
          <p:cNvSpPr txBox="1"/>
          <p:nvPr/>
        </p:nvSpPr>
        <p:spPr>
          <a:xfrm>
            <a:off x="509483" y="1050821"/>
            <a:ext cx="100867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Maak </a:t>
            </a:r>
            <a:r>
              <a:rPr lang="nl-NL" sz="2500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 variabelen</a:t>
            </a: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Noem ze </a:t>
            </a:r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sensor links</a:t>
            </a: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 en </a:t>
            </a:r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sensor rechts</a:t>
            </a: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nl-BE" sz="2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9" name="Afbeelding 8" descr="Afbeelding met tekst, Lettertype, schermopname, logo&#10;&#10;Door AI gegenereerde inhoud is mogelijk onjuist.">
            <a:extLst>
              <a:ext uri="{FF2B5EF4-FFF2-40B4-BE49-F238E27FC236}">
                <a16:creationId xmlns:a16="http://schemas.microsoft.com/office/drawing/2014/main" id="{517B2C64-128A-BBAE-D662-EE60ED2F1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389" y="2292611"/>
            <a:ext cx="1192530" cy="617220"/>
          </a:xfrm>
          <a:prstGeom prst="rect">
            <a:avLst/>
          </a:prstGeom>
        </p:spPr>
      </p:pic>
      <p:pic>
        <p:nvPicPr>
          <p:cNvPr id="10" name="Afbeelding 9" descr="Afbeelding met tekst, schermopname, Lettertype, lijn&#10;&#10;Door AI gegenereerde inhoud is mogelijk onjuist.">
            <a:extLst>
              <a:ext uri="{FF2B5EF4-FFF2-40B4-BE49-F238E27FC236}">
                <a16:creationId xmlns:a16="http://schemas.microsoft.com/office/drawing/2014/main" id="{8D23EDA9-ACA6-678D-7423-5E53602186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264" y="2266576"/>
            <a:ext cx="2434590" cy="9988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Afbeelding 10" descr="Afbeelding met tekst, schermopname, Lettertype, nummer&#10;&#10;Door AI gegenereerde inhoud is mogelijk onjuist.">
            <a:extLst>
              <a:ext uri="{FF2B5EF4-FFF2-40B4-BE49-F238E27FC236}">
                <a16:creationId xmlns:a16="http://schemas.microsoft.com/office/drawing/2014/main" id="{88261231-C040-50BB-BDE8-B239C23C3A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03"/>
          <a:stretch/>
        </p:blipFill>
        <p:spPr bwMode="auto">
          <a:xfrm>
            <a:off x="6740264" y="3572827"/>
            <a:ext cx="2433955" cy="991870"/>
          </a:xfrm>
          <a:prstGeom prst="rect">
            <a:avLst/>
          </a:prstGeom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5CA80910-775D-E574-FA8B-81E1E4C44A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483" y="2136869"/>
            <a:ext cx="4548637" cy="3596194"/>
          </a:xfrm>
          <a:prstGeom prst="rect">
            <a:avLst/>
          </a:prstGeom>
        </p:spPr>
      </p:pic>
      <p:sp>
        <p:nvSpPr>
          <p:cNvPr id="14" name="Ovaal 13">
            <a:extLst>
              <a:ext uri="{FF2B5EF4-FFF2-40B4-BE49-F238E27FC236}">
                <a16:creationId xmlns:a16="http://schemas.microsoft.com/office/drawing/2014/main" id="{A431D02D-6A7C-F06D-CFF9-8C0CA35F67A8}"/>
              </a:ext>
            </a:extLst>
          </p:cNvPr>
          <p:cNvSpPr/>
          <p:nvPr/>
        </p:nvSpPr>
        <p:spPr>
          <a:xfrm>
            <a:off x="3604800" y="4421589"/>
            <a:ext cx="1119599" cy="3207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9456CB7A-58E6-257D-0807-1A70080B1DDF}"/>
              </a:ext>
            </a:extLst>
          </p:cNvPr>
          <p:cNvGrpSpPr/>
          <p:nvPr/>
        </p:nvGrpSpPr>
        <p:grpSpPr>
          <a:xfrm>
            <a:off x="10020035" y="2292611"/>
            <a:ext cx="1548764" cy="2127250"/>
            <a:chOff x="0" y="0"/>
            <a:chExt cx="1548945" cy="2127738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A7DF2CA-AC17-4D2A-4B8D-A9E7FBCB8FE1}"/>
                </a:ext>
              </a:extLst>
            </p:cNvPr>
            <p:cNvSpPr/>
            <p:nvPr/>
          </p:nvSpPr>
          <p:spPr>
            <a:xfrm>
              <a:off x="715993" y="0"/>
              <a:ext cx="127733" cy="2127738"/>
            </a:xfrm>
            <a:prstGeom prst="rect">
              <a:avLst/>
            </a:prstGeom>
            <a:solidFill>
              <a:schemeClr val="tx1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l-BE"/>
            </a:p>
          </p:txBody>
        </p:sp>
        <p:pic>
          <p:nvPicPr>
            <p:cNvPr id="19" name="Afbeelding 18" descr="Line sensor :Move Line Follow - for line follower robots - Kitronik 56111">
              <a:extLst>
                <a:ext uri="{FF2B5EF4-FFF2-40B4-BE49-F238E27FC236}">
                  <a16:creationId xmlns:a16="http://schemas.microsoft.com/office/drawing/2014/main" id="{8F10A2C1-26DA-9C61-6001-38985C0EF1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83" b="26941"/>
            <a:stretch/>
          </p:blipFill>
          <p:spPr bwMode="auto">
            <a:xfrm>
              <a:off x="0" y="345057"/>
              <a:ext cx="910590" cy="42481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0" name="Afbeelding 19" descr="Line sensor :Move Line Follow - for line follower robots - Kitronik 56111">
              <a:extLst>
                <a:ext uri="{FF2B5EF4-FFF2-40B4-BE49-F238E27FC236}">
                  <a16:creationId xmlns:a16="http://schemas.microsoft.com/office/drawing/2014/main" id="{C8A10B54-F8E7-1437-3C9F-06FAD03178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83" b="26941"/>
            <a:stretch/>
          </p:blipFill>
          <p:spPr bwMode="auto">
            <a:xfrm>
              <a:off x="301925" y="862642"/>
              <a:ext cx="910590" cy="42481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1" name="Afbeelding 20" descr="Line sensor :Move Line Follow - for line follower robots - Kitronik 56111">
              <a:extLst>
                <a:ext uri="{FF2B5EF4-FFF2-40B4-BE49-F238E27FC236}">
                  <a16:creationId xmlns:a16="http://schemas.microsoft.com/office/drawing/2014/main" id="{C36BFE1B-AF3D-CD33-D8E4-9BED712FD4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83" b="26941"/>
            <a:stretch/>
          </p:blipFill>
          <p:spPr bwMode="auto">
            <a:xfrm>
              <a:off x="638355" y="1380227"/>
              <a:ext cx="910590" cy="42481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596DDE37-5A9F-CEB0-CDE7-13EA7143D03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7" t="3421" r="-1977" b="2146"/>
          <a:stretch/>
        </p:blipFill>
        <p:spPr bwMode="auto">
          <a:xfrm>
            <a:off x="10736950" y="1630306"/>
            <a:ext cx="478790" cy="6718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Pijl: rechts 1">
            <a:extLst>
              <a:ext uri="{FF2B5EF4-FFF2-40B4-BE49-F238E27FC236}">
                <a16:creationId xmlns:a16="http://schemas.microsoft.com/office/drawing/2014/main" id="{579E604B-4749-74A6-CF76-415157935E98}"/>
              </a:ext>
            </a:extLst>
          </p:cNvPr>
          <p:cNvSpPr/>
          <p:nvPr/>
        </p:nvSpPr>
        <p:spPr>
          <a:xfrm>
            <a:off x="11095980" y="2747163"/>
            <a:ext cx="761795" cy="162668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Pijl: rechts 2">
            <a:extLst>
              <a:ext uri="{FF2B5EF4-FFF2-40B4-BE49-F238E27FC236}">
                <a16:creationId xmlns:a16="http://schemas.microsoft.com/office/drawing/2014/main" id="{9DC8D077-D314-CEA8-B320-13E20AB00410}"/>
              </a:ext>
            </a:extLst>
          </p:cNvPr>
          <p:cNvSpPr/>
          <p:nvPr/>
        </p:nvSpPr>
        <p:spPr>
          <a:xfrm rot="10800000">
            <a:off x="9767139" y="3852191"/>
            <a:ext cx="761795" cy="162668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997030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13B1A-BA9A-5249-E9B9-BAC04049B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0EFD3811-2F31-1F4E-5AE8-5D6B8D13D802}"/>
              </a:ext>
            </a:extLst>
          </p:cNvPr>
          <p:cNvSpPr txBox="1"/>
          <p:nvPr/>
        </p:nvSpPr>
        <p:spPr>
          <a:xfrm>
            <a:off x="509483" y="330742"/>
            <a:ext cx="9432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De variabele links instellen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5F4FDA04-1E44-93C0-5A69-88761EEB6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2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3C08C50-B6C1-7A34-68B6-EC28B1661887}"/>
              </a:ext>
            </a:extLst>
          </p:cNvPr>
          <p:cNvSpPr txBox="1"/>
          <p:nvPr/>
        </p:nvSpPr>
        <p:spPr>
          <a:xfrm>
            <a:off x="509483" y="1050821"/>
            <a:ext cx="100867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Klik op deze blokken.</a:t>
            </a:r>
            <a:endParaRPr lang="nl-BE" sz="2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" name="Afbeelding 1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40B44A9A-9B1C-31C3-CD7B-3A0904FC8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87" y="1774227"/>
            <a:ext cx="2626995" cy="1288415"/>
          </a:xfrm>
          <a:prstGeom prst="rect">
            <a:avLst/>
          </a:prstGeom>
        </p:spPr>
      </p:pic>
      <p:pic>
        <p:nvPicPr>
          <p:cNvPr id="3" name="Afbeelding 2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27F70A1C-CBFC-9E29-B75D-3E69F4C894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769" y="1924087"/>
            <a:ext cx="4488815" cy="113855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F9AF175-0068-B230-C503-7756B7CD05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87" y="4217211"/>
            <a:ext cx="7887892" cy="1996776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33135F45-3131-E7DC-9800-D526DA37111B}"/>
              </a:ext>
            </a:extLst>
          </p:cNvPr>
          <p:cNvSpPr txBox="1"/>
          <p:nvPr/>
        </p:nvSpPr>
        <p:spPr>
          <a:xfrm>
            <a:off x="652387" y="3476495"/>
            <a:ext cx="100867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Zet deze zo in elkaar.</a:t>
            </a:r>
            <a:endParaRPr lang="nl-BE" sz="2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5816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588A2-58FE-A232-25F6-732752516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444BFB95-722F-EC34-57BD-9FB13680B3DF}"/>
              </a:ext>
            </a:extLst>
          </p:cNvPr>
          <p:cNvSpPr txBox="1"/>
          <p:nvPr/>
        </p:nvSpPr>
        <p:spPr>
          <a:xfrm>
            <a:off x="509483" y="330742"/>
            <a:ext cx="9432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De variabele rechts instellen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72590532-70CE-8CF3-EE78-D4502CAC38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2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DBEF22E-104E-98CB-45C3-5D19596DCC59}"/>
              </a:ext>
            </a:extLst>
          </p:cNvPr>
          <p:cNvSpPr txBox="1"/>
          <p:nvPr/>
        </p:nvSpPr>
        <p:spPr>
          <a:xfrm>
            <a:off x="509483" y="1050821"/>
            <a:ext cx="100867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Herhaal met de stappen e, vul ‘rechts’ in.</a:t>
            </a:r>
            <a:endParaRPr lang="nl-BE" sz="2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" name="Afbeelding 7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8DF132AE-89F7-5ABC-F283-D86A10B75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54" y="3629393"/>
            <a:ext cx="8274382" cy="2781239"/>
          </a:xfrm>
          <a:prstGeom prst="rect">
            <a:avLst/>
          </a:prstGeom>
        </p:spPr>
      </p:pic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7A1144C7-CD63-44A4-A189-D1984EF0E381}"/>
              </a:ext>
            </a:extLst>
          </p:cNvPr>
          <p:cNvCxnSpPr>
            <a:cxnSpLocks/>
          </p:cNvCxnSpPr>
          <p:nvPr/>
        </p:nvCxnSpPr>
        <p:spPr>
          <a:xfrm flipH="1">
            <a:off x="8924036" y="5543017"/>
            <a:ext cx="588010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Afbeelding 10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FB0C46C7-2B1E-E205-32FB-C89AF74FDD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54" y="2029866"/>
            <a:ext cx="2626995" cy="1288415"/>
          </a:xfrm>
          <a:prstGeom prst="rect">
            <a:avLst/>
          </a:prstGeom>
        </p:spPr>
      </p:pic>
      <p:pic>
        <p:nvPicPr>
          <p:cNvPr id="12" name="Afbeelding 11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39D7D476-D96B-2C14-E6DB-45C40EAE53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036" y="2179726"/>
            <a:ext cx="4488815" cy="113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773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47E03-AE58-AD24-1310-49B581435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95CFF323-BE7D-8D69-EC75-9E3401794408}"/>
              </a:ext>
            </a:extLst>
          </p:cNvPr>
          <p:cNvSpPr txBox="1"/>
          <p:nvPr/>
        </p:nvSpPr>
        <p:spPr>
          <a:xfrm>
            <a:off x="509483" y="330742"/>
            <a:ext cx="9432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Intro Rust Base" panose="00000500000000000000" pitchFamily="50" charset="0"/>
              </a:rPr>
              <a:t>De voorwaarde instellen</a:t>
            </a:r>
            <a:endParaRPr lang="nl-BE" sz="4000" dirty="0">
              <a:solidFill>
                <a:srgbClr val="C00000"/>
              </a:solidFill>
              <a:latin typeface="Intro Rust Base" panose="00000500000000000000" pitchFamily="50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9A0A72A3-0BA8-4798-A781-16BD596A2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2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692C1FE-0D7D-85EA-0795-5DEB27DB02E5}"/>
              </a:ext>
            </a:extLst>
          </p:cNvPr>
          <p:cNvSpPr txBox="1"/>
          <p:nvPr/>
        </p:nvSpPr>
        <p:spPr>
          <a:xfrm>
            <a:off x="618712" y="5097460"/>
            <a:ext cx="100867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Voeg de </a:t>
            </a:r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voorwaarde</a:t>
            </a: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 in en klik 2 keer op de plus.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Daardoor kan je verschillende dingen instellen.</a:t>
            </a:r>
            <a:endParaRPr lang="nl-BE" sz="2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6E77F6C1-B02F-1D99-B5FA-4394BE07A4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5033"/>
          <a:stretch/>
        </p:blipFill>
        <p:spPr>
          <a:xfrm>
            <a:off x="7725541" y="2227"/>
            <a:ext cx="2216318" cy="2534745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AF514E21-0231-7A8F-45CF-7BAB6A60AF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314"/>
          <a:stretch/>
        </p:blipFill>
        <p:spPr>
          <a:xfrm>
            <a:off x="7099899" y="2851639"/>
            <a:ext cx="4473389" cy="1710248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58512B3F-7643-6F50-C4BE-089E4C0A2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12" y="1038628"/>
            <a:ext cx="5972176" cy="3867695"/>
          </a:xfrm>
          <a:prstGeom prst="rect">
            <a:avLst/>
          </a:prstGeom>
        </p:spPr>
      </p:pic>
      <p:sp>
        <p:nvSpPr>
          <p:cNvPr id="22" name="Ovaal 21">
            <a:extLst>
              <a:ext uri="{FF2B5EF4-FFF2-40B4-BE49-F238E27FC236}">
                <a16:creationId xmlns:a16="http://schemas.microsoft.com/office/drawing/2014/main" id="{38CEE848-0C18-B184-93A8-8453E7394781}"/>
              </a:ext>
            </a:extLst>
          </p:cNvPr>
          <p:cNvSpPr/>
          <p:nvPr/>
        </p:nvSpPr>
        <p:spPr>
          <a:xfrm>
            <a:off x="3622730" y="3659587"/>
            <a:ext cx="1119599" cy="3207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667377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D99F2-74AB-D500-3C40-67BBEE1BA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F65F7970-B1EF-5FE8-ABD8-DBDF1223B844}"/>
              </a:ext>
            </a:extLst>
          </p:cNvPr>
          <p:cNvSpPr txBox="1"/>
          <p:nvPr/>
        </p:nvSpPr>
        <p:spPr>
          <a:xfrm>
            <a:off x="509483" y="330742"/>
            <a:ext cx="9432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De voorwaarde instellen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04524030-06FB-4CAD-C987-8893F9B6B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2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C44B552-8172-8D49-C821-2755018EBB82}"/>
              </a:ext>
            </a:extLst>
          </p:cNvPr>
          <p:cNvSpPr txBox="1"/>
          <p:nvPr/>
        </p:nvSpPr>
        <p:spPr>
          <a:xfrm>
            <a:off x="618712" y="5097460"/>
            <a:ext cx="100867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Plaats het blokje bij voorwaarden in de code.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Neem het blokje met het </a:t>
            </a:r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kleiner dan &lt;</a:t>
            </a: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 teken.</a:t>
            </a:r>
            <a:endParaRPr lang="nl-BE" sz="2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C555E5F-F16C-5D46-D1C0-041E26C6A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83" y="1038628"/>
            <a:ext cx="4177336" cy="311203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2663C06-FBC4-B47C-C7E3-D3B3535E8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819" y="1311289"/>
            <a:ext cx="7393110" cy="340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4712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B522A-7951-C425-652F-D25025E51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CF442B58-FC53-2EF6-C077-CF1AEAA594C6}"/>
              </a:ext>
            </a:extLst>
          </p:cNvPr>
          <p:cNvSpPr txBox="1"/>
          <p:nvPr/>
        </p:nvSpPr>
        <p:spPr>
          <a:xfrm>
            <a:off x="509483" y="330742"/>
            <a:ext cx="9432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De lichtsterkte bepalen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D4E61C30-F041-A3DE-DA05-A4882BD38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2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F075E10-D991-1C02-C738-367847085497}"/>
              </a:ext>
            </a:extLst>
          </p:cNvPr>
          <p:cNvSpPr txBox="1"/>
          <p:nvPr/>
        </p:nvSpPr>
        <p:spPr>
          <a:xfrm>
            <a:off x="428801" y="4835936"/>
            <a:ext cx="111715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Hoe werkt dit?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De rechtersensor krijgt geen teruggekaatst licht.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De </a:t>
            </a:r>
            <a:r>
              <a:rPr lang="nl-NL" sz="2500" dirty="0" err="1">
                <a:latin typeface="Poppins" panose="00000500000000000000" pitchFamily="2" charset="0"/>
                <a:cs typeface="Poppins" panose="00000500000000000000" pitchFamily="2" charset="0"/>
              </a:rPr>
              <a:t>linkersensor</a:t>
            </a: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 krijgt wel teruggekaatst licht.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Zo weet de sensor of de robot links of rechts van de lijn rijdt.</a:t>
            </a:r>
            <a:endParaRPr lang="nl-BE" sz="2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B0C29C7-FEBF-FA58-0815-EABA76177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83" y="894991"/>
            <a:ext cx="8116433" cy="3810532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5F3FC4FC-7F99-4DA8-78B0-C9CFE2A78A23}"/>
              </a:ext>
            </a:extLst>
          </p:cNvPr>
          <p:cNvSpPr/>
          <p:nvPr/>
        </p:nvSpPr>
        <p:spPr>
          <a:xfrm>
            <a:off x="10342768" y="2280827"/>
            <a:ext cx="165735" cy="1038860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pic>
        <p:nvPicPr>
          <p:cNvPr id="9" name="Afbeelding 8" descr="Line sensor :Move Line Follow - for line follower robots - Kitronik 56111">
            <a:extLst>
              <a:ext uri="{FF2B5EF4-FFF2-40B4-BE49-F238E27FC236}">
                <a16:creationId xmlns:a16="http://schemas.microsoft.com/office/drawing/2014/main" id="{58FD523A-4425-7208-D637-E099FC97F7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83" b="26941"/>
          <a:stretch/>
        </p:blipFill>
        <p:spPr bwMode="auto">
          <a:xfrm>
            <a:off x="9665858" y="2412272"/>
            <a:ext cx="910590" cy="4248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018944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ED73C-EA5E-3FEF-1A3E-51C52D327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DA0E4607-8226-C2C5-CE50-B226C3A0E925}"/>
              </a:ext>
            </a:extLst>
          </p:cNvPr>
          <p:cNvSpPr txBox="1"/>
          <p:nvPr/>
        </p:nvSpPr>
        <p:spPr>
          <a:xfrm>
            <a:off x="509483" y="330742"/>
            <a:ext cx="51972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Intro Rust Base" panose="00000500000000000000" pitchFamily="50" charset="0"/>
              </a:rPr>
              <a:t>Op de lijn rijden</a:t>
            </a:r>
            <a:endParaRPr lang="nl-BE" sz="4000" dirty="0">
              <a:solidFill>
                <a:srgbClr val="C00000"/>
              </a:solidFill>
              <a:latin typeface="Intro Rust Base" panose="00000500000000000000" pitchFamily="50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67386A43-7C75-4C5C-8732-770FF738F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8790" y="11720195"/>
            <a:ext cx="90805" cy="2278380"/>
          </a:xfrm>
          <a:prstGeom prst="rect">
            <a:avLst/>
          </a:prstGeom>
          <a:solidFill>
            <a:srgbClr val="7F7F7F"/>
          </a:solidFill>
          <a:ln w="38100" algn="ctr">
            <a:solidFill>
              <a:srgbClr val="7F7F7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00F3F398-7E38-7719-4807-68D7D5BA55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1415" y="12573635"/>
            <a:ext cx="220980" cy="220980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C6679CAA-5E51-5CE8-4C16-621E2F12D3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635" y="12566015"/>
            <a:ext cx="220980" cy="220980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1DAB1296-1258-DFA4-E958-CC002D057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C84488B5-5894-A7F6-E90E-3AD778C70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681" y="1312406"/>
            <a:ext cx="5064852" cy="3062367"/>
          </a:xfrm>
          <a:prstGeom prst="rect">
            <a:avLst/>
          </a:prstGeom>
        </p:spPr>
      </p:pic>
      <p:sp>
        <p:nvSpPr>
          <p:cNvPr id="13" name="Ovaal 12">
            <a:extLst>
              <a:ext uri="{FF2B5EF4-FFF2-40B4-BE49-F238E27FC236}">
                <a16:creationId xmlns:a16="http://schemas.microsoft.com/office/drawing/2014/main" id="{9C10E1D0-BD03-27BE-F07E-CECA6D8EB5EB}"/>
              </a:ext>
            </a:extLst>
          </p:cNvPr>
          <p:cNvSpPr/>
          <p:nvPr/>
        </p:nvSpPr>
        <p:spPr>
          <a:xfrm>
            <a:off x="2869694" y="3268630"/>
            <a:ext cx="1119599" cy="3207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84945BCE-27C0-EAA3-DFA2-85F80533F3A4}"/>
              </a:ext>
            </a:extLst>
          </p:cNvPr>
          <p:cNvSpPr txBox="1"/>
          <p:nvPr/>
        </p:nvSpPr>
        <p:spPr>
          <a:xfrm>
            <a:off x="2741696" y="5095141"/>
            <a:ext cx="31660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Vul de code aan.</a:t>
            </a:r>
            <a:endParaRPr lang="nl-BE" sz="2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6" name="Afbeelding 5" descr="Afbeelding met tekst, schermopname, Lettertype, ontwerp&#10;&#10;Door AI gegenereerde inhoud is mogelijk onjuist.">
            <a:extLst>
              <a:ext uri="{FF2B5EF4-FFF2-40B4-BE49-F238E27FC236}">
                <a16:creationId xmlns:a16="http://schemas.microsoft.com/office/drawing/2014/main" id="{DB513BC6-ADDA-DAB2-1C60-C03943AB1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954" y="330742"/>
            <a:ext cx="5725624" cy="565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7985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166B9-AA96-E990-F5A7-B6771D507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E92AB494-740D-7A7D-0924-CF97FD050D3C}"/>
              </a:ext>
            </a:extLst>
          </p:cNvPr>
          <p:cNvSpPr txBox="1"/>
          <p:nvPr/>
        </p:nvSpPr>
        <p:spPr>
          <a:xfrm>
            <a:off x="509483" y="330742"/>
            <a:ext cx="49616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Het parcours maken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9B58C6B6-A3AA-7C6D-89FD-17E6FBA69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8790" y="11720195"/>
            <a:ext cx="90805" cy="2278380"/>
          </a:xfrm>
          <a:prstGeom prst="rect">
            <a:avLst/>
          </a:prstGeom>
          <a:solidFill>
            <a:srgbClr val="7F7F7F"/>
          </a:solidFill>
          <a:ln w="38100" algn="ctr">
            <a:solidFill>
              <a:srgbClr val="7F7F7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BFA1EDA1-972F-ADE8-D664-58E79347E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1415" y="12573635"/>
            <a:ext cx="220980" cy="220980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21E6CCD5-76A4-4D58-5DB3-46470A116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635" y="12566015"/>
            <a:ext cx="220980" cy="220980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FCF22F13-334B-0959-0273-FB6685B15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06" y="1735929"/>
            <a:ext cx="2280202" cy="394610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4E95CFF-BE63-74F4-0B42-5AA4453F6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457" y="1433255"/>
            <a:ext cx="7792537" cy="1819529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E6A8951A-0A91-BCF9-9D81-A7C9965B85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8674" y="5085610"/>
            <a:ext cx="1192840" cy="1192840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0A923908-D753-8C2D-3E0D-33C9075B8155}"/>
              </a:ext>
            </a:extLst>
          </p:cNvPr>
          <p:cNvSpPr txBox="1"/>
          <p:nvPr/>
        </p:nvSpPr>
        <p:spPr>
          <a:xfrm>
            <a:off x="5544088" y="5424745"/>
            <a:ext cx="59004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Welke bocht of hoek 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werkt wel en welke niet?</a:t>
            </a:r>
            <a:endParaRPr lang="nl-BE" sz="2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2D809BA-E48F-F714-2256-72B58CC3D8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7534" y="3581754"/>
            <a:ext cx="1457528" cy="1326745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9F6A3BE7-9E0C-8AB9-E71F-DC9B1E224F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3937" y="3505824"/>
            <a:ext cx="1225288" cy="1326745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5BBB616D-D102-669A-F524-18ADB2788092}"/>
              </a:ext>
            </a:extLst>
          </p:cNvPr>
          <p:cNvSpPr txBox="1"/>
          <p:nvPr/>
        </p:nvSpPr>
        <p:spPr>
          <a:xfrm>
            <a:off x="6336532" y="4934813"/>
            <a:ext cx="4242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/>
              <a:t>splitsing                               kruispunt</a:t>
            </a:r>
            <a:endParaRPr lang="nl-BE" i="1" dirty="0"/>
          </a:p>
        </p:txBody>
      </p:sp>
    </p:spTree>
    <p:extLst>
      <p:ext uri="{BB962C8B-B14F-4D97-AF65-F5344CB8AC3E}">
        <p14:creationId xmlns:p14="http://schemas.microsoft.com/office/powerpoint/2010/main" val="271166020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6C00B792402740BD02E280FFA84359" ma:contentTypeVersion="19" ma:contentTypeDescription="Een nieuw document maken." ma:contentTypeScope="" ma:versionID="27156ab3a117e07aabdb29ebd4f87b3a">
  <xsd:schema xmlns:xsd="http://www.w3.org/2001/XMLSchema" xmlns:xs="http://www.w3.org/2001/XMLSchema" xmlns:p="http://schemas.microsoft.com/office/2006/metadata/properties" xmlns:ns2="b442ca90-5af0-47a2-bc84-a4b92331959f" xmlns:ns3="31a17445-0b93-459e-b437-13d81aa1cadf" targetNamespace="http://schemas.microsoft.com/office/2006/metadata/properties" ma:root="true" ma:fieldsID="316306a34256333a7e818ae188993d96" ns2:_="" ns3:_="">
    <xsd:import namespace="b442ca90-5af0-47a2-bc84-a4b92331959f"/>
    <xsd:import namespace="31a17445-0b93-459e-b437-13d81aa1ca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42ca90-5af0-47a2-bc84-a4b9233195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d884700f-968d-4e44-b6f9-8b0e7735cd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a17445-0b93-459e-b437-13d81aa1cad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1e1b302-3424-4a63-b91f-470dae8e5c35}" ma:internalName="TaxCatchAll" ma:showField="CatchAllData" ma:web="31a17445-0b93-459e-b437-13d81aa1ca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42ca90-5af0-47a2-bc84-a4b92331959f">
      <Terms xmlns="http://schemas.microsoft.com/office/infopath/2007/PartnerControls"/>
    </lcf76f155ced4ddcb4097134ff3c332f>
    <TaxCatchAll xmlns="31a17445-0b93-459e-b437-13d81aa1cadf" xsi:nil="true"/>
  </documentManagement>
</p:properties>
</file>

<file path=customXml/itemProps1.xml><?xml version="1.0" encoding="utf-8"?>
<ds:datastoreItem xmlns:ds="http://schemas.openxmlformats.org/officeDocument/2006/customXml" ds:itemID="{40AAE44A-570F-4627-B6C6-A38F151E5B1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EE0250-F24F-464A-87B0-D0677FE529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42ca90-5af0-47a2-bc84-a4b92331959f"/>
    <ds:schemaRef ds:uri="31a17445-0b93-459e-b437-13d81aa1ca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3528259-15E1-4768-B623-8EDECEF2BB75}">
  <ds:schemaRefs>
    <ds:schemaRef ds:uri="http://schemas.microsoft.com/office/2006/metadata/properties"/>
    <ds:schemaRef ds:uri="http://schemas.microsoft.com/office/infopath/2007/PartnerControls"/>
    <ds:schemaRef ds:uri="b442ca90-5af0-47a2-bc84-a4b92331959f"/>
    <ds:schemaRef ds:uri="31a17445-0b93-459e-b437-13d81aa1cad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753</Words>
  <Application>Microsoft Office PowerPoint</Application>
  <PresentationFormat>Breedbeeld</PresentationFormat>
  <Paragraphs>85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4" baseType="lpstr">
      <vt:lpstr>Aptos</vt:lpstr>
      <vt:lpstr>Aptos Display</vt:lpstr>
      <vt:lpstr>Arial</vt:lpstr>
      <vt:lpstr>Intro Rust Base</vt:lpstr>
      <vt:lpstr>Poppins</vt:lpstr>
      <vt:lpstr>Kantoorthema</vt:lpstr>
      <vt:lpstr>PowerPoint-presentatie</vt:lpstr>
      <vt:lpstr>PowerPoint-presentatie</vt:lpstr>
      <vt:lpstr>PowerPoint-presentatie</vt:lpstr>
      <vt:lpstr>PowerPoint-presentatie</vt:lpstr>
      <vt:lpstr>1: Wat heb je nodig?</vt:lpstr>
      <vt:lpstr>PowerPoint-presentatie</vt:lpstr>
      <vt:lpstr>PowerPoint-presentatie</vt:lpstr>
      <vt:lpstr>PowerPoint-presentatie</vt:lpstr>
      <vt:lpstr>PowerPoint-presentatie</vt:lpstr>
      <vt:lpstr>De micro:bit verbinden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5: Wat als het niet werkt?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Ward Seynaeve</dc:creator>
  <cp:lastModifiedBy>Els Scherpereel</cp:lastModifiedBy>
  <cp:revision>87</cp:revision>
  <dcterms:created xsi:type="dcterms:W3CDTF">2024-11-20T18:20:50Z</dcterms:created>
  <dcterms:modified xsi:type="dcterms:W3CDTF">2025-10-07T08:53:35Z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0x010100CA6C00B792402740BD02E280FFA84359</vt:lpwstr>
  </property>
  <property fmtid="{D5CDD505-2E9C-101B-9397-08002B2CF9AE}" pid="3" name="MediaServiceImageTags">
    <vt:lpwstr/>
  </property>
</Properties>
</file>