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63" r:id="rId6"/>
    <p:sldId id="266" r:id="rId7"/>
    <p:sldId id="260" r:id="rId8"/>
    <p:sldId id="267" r:id="rId9"/>
    <p:sldId id="268" r:id="rId10"/>
    <p:sldId id="269" r:id="rId11"/>
    <p:sldId id="270" r:id="rId12"/>
    <p:sldId id="271" r:id="rId13"/>
    <p:sldId id="261" r:id="rId14"/>
    <p:sldId id="262" r:id="rId15"/>
    <p:sldId id="265" r:id="rId1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1B6"/>
    <a:srgbClr val="139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D24C45-7805-03AE-29CB-FBCAC941C303}" v="1" dt="2025-09-30T08:01:34.2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12D611A-2F4A-C280-A59C-08A452C90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54210"/>
            <a:ext cx="5291666" cy="4149580"/>
          </a:xfrm>
          <a:prstGeom prst="rect">
            <a:avLst/>
          </a:prstGeom>
        </p:spPr>
      </p:pic>
      <p:pic>
        <p:nvPicPr>
          <p:cNvPr id="1026" name="Picture 2" descr="Wikinger-Bootsfahrt - Hansa-Park - Pretparken.be">
            <a:extLst>
              <a:ext uri="{FF2B5EF4-FFF2-40B4-BE49-F238E27FC236}">
                <a16:creationId xmlns:a16="http://schemas.microsoft.com/office/drawing/2014/main" id="{E4BDE0D3-9CE2-B41D-ABFD-104FD808D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9" r="17735" b="-1"/>
          <a:stretch/>
        </p:blipFill>
        <p:spPr bwMode="auto">
          <a:xfrm>
            <a:off x="6256865" y="1088446"/>
            <a:ext cx="5291667" cy="468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4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43D821C-EF99-3623-EC52-A303853ADEF0}"/>
              </a:ext>
            </a:extLst>
          </p:cNvPr>
          <p:cNvSpPr txBox="1"/>
          <p:nvPr/>
        </p:nvSpPr>
        <p:spPr>
          <a:xfrm>
            <a:off x="1873901" y="327094"/>
            <a:ext cx="63882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Materiaal en gereedschap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C06016C-2136-30F2-CF63-5520937DC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86" y="501362"/>
            <a:ext cx="1187326" cy="118732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E74BAF6-6D0D-0B17-223A-59761B215C55}"/>
              </a:ext>
            </a:extLst>
          </p:cNvPr>
          <p:cNvSpPr txBox="1"/>
          <p:nvPr/>
        </p:nvSpPr>
        <p:spPr>
          <a:xfrm>
            <a:off x="2091208" y="1095025"/>
            <a:ext cx="82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Wat is er </a:t>
            </a: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beschikbaar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b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Wat staat er in de </a:t>
            </a: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handleiding?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931D354-51ED-327B-281B-8A9F66C08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0" y="2032608"/>
            <a:ext cx="6267945" cy="38430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EE0001B-5FAC-DE3F-142F-563A556F7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6197" y="1418190"/>
            <a:ext cx="2750254" cy="35360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501BC95-D568-B5E7-114D-34CC19AC35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6714" y="4965118"/>
            <a:ext cx="4209221" cy="182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9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C55C1-3024-95E0-4555-9B9B95C6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5089CD3-85F4-F212-B355-9A67D94F81B0}"/>
              </a:ext>
            </a:extLst>
          </p:cNvPr>
          <p:cNvSpPr txBox="1"/>
          <p:nvPr/>
        </p:nvSpPr>
        <p:spPr>
          <a:xfrm>
            <a:off x="2091208" y="377334"/>
            <a:ext cx="6295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Handleiding gereedschap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4A0911C-4065-722D-D767-96A714B34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59" y="277031"/>
            <a:ext cx="1187326" cy="1187326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E375175-764D-50A2-C318-E7AD1214DE46}"/>
              </a:ext>
            </a:extLst>
          </p:cNvPr>
          <p:cNvSpPr txBox="1"/>
          <p:nvPr/>
        </p:nvSpPr>
        <p:spPr>
          <a:xfrm>
            <a:off x="2091208" y="1095025"/>
            <a:ext cx="82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Lees de handleidingen van het gereedschap.</a:t>
            </a:r>
          </a:p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Is alles duidelijk? Wat leerde je bij? Bespree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k.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5A469FA-D74E-E644-5F5A-F537703BF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89" y="1993852"/>
            <a:ext cx="2763359" cy="378639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F7C15170-5550-835E-4A70-52DF95903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2916" y="2098553"/>
            <a:ext cx="2668701" cy="374217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EA4CE17-48DB-A692-AB4D-7C57059B07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653" y="2039982"/>
            <a:ext cx="2668700" cy="38358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EBCD6F2-0917-8237-7109-D14B8766EC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5779" y="1964573"/>
            <a:ext cx="2763359" cy="401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33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0CD79FF-6B87-AB00-0E55-6D5514C57E27}"/>
              </a:ext>
            </a:extLst>
          </p:cNvPr>
          <p:cNvSpPr txBox="1"/>
          <p:nvPr/>
        </p:nvSpPr>
        <p:spPr>
          <a:xfrm>
            <a:off x="1932267" y="387139"/>
            <a:ext cx="33281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  Het ontwerp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B75F966-9CC8-93F6-8A18-AD551777010B}"/>
              </a:ext>
            </a:extLst>
          </p:cNvPr>
          <p:cNvSpPr txBox="1"/>
          <p:nvPr/>
        </p:nvSpPr>
        <p:spPr>
          <a:xfrm>
            <a:off x="2091208" y="1095025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We bepalen </a:t>
            </a: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de criteria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B38B96D-3D00-6C36-A586-7A0ED173C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37C5009-773B-BB8F-5D68-858088071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9" y="1741290"/>
            <a:ext cx="7128644" cy="4711711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E439450F-47FC-4671-0CA6-403AC497EACD}"/>
              </a:ext>
            </a:extLst>
          </p:cNvPr>
          <p:cNvSpPr txBox="1"/>
          <p:nvPr/>
        </p:nvSpPr>
        <p:spPr>
          <a:xfrm>
            <a:off x="8130716" y="494926"/>
            <a:ext cx="3137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Inspiratie nodig?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Bezoek bronnen.</a:t>
            </a:r>
            <a:endParaRPr lang="nl-NL" sz="1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4719AFD3-6B45-802E-19C7-DE9D8BA4D851}"/>
              </a:ext>
            </a:extLst>
          </p:cNvPr>
          <p:cNvSpPr txBox="1"/>
          <p:nvPr/>
        </p:nvSpPr>
        <p:spPr>
          <a:xfrm>
            <a:off x="7747476" y="1879790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1. Stabiliteit (schommele</a:t>
            </a: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n)</a:t>
            </a:r>
            <a:endParaRPr lang="nl-NL" sz="1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56B769E-4B7A-2FFD-76E3-E73171D22577}"/>
              </a:ext>
            </a:extLst>
          </p:cNvPr>
          <p:cNvSpPr txBox="1"/>
          <p:nvPr/>
        </p:nvSpPr>
        <p:spPr>
          <a:xfrm>
            <a:off x="7736303" y="2618323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2. Veiligheid (vallen)</a:t>
            </a:r>
          </a:p>
        </p:txBody>
      </p:sp>
      <p:pic>
        <p:nvPicPr>
          <p:cNvPr id="14" name="Afbeelding 13" descr="Afbeelding met schermopname, Graphics, cirkel, clipart&#10;&#10;Automatisch gegenereerde beschrijving">
            <a:extLst>
              <a:ext uri="{FF2B5EF4-FFF2-40B4-BE49-F238E27FC236}">
                <a16:creationId xmlns:a16="http://schemas.microsoft.com/office/drawing/2014/main" id="{859040C2-7A61-B41A-3FD8-E853277643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099" y="267070"/>
            <a:ext cx="1188528" cy="1188528"/>
          </a:xfrm>
          <a:prstGeom prst="rect">
            <a:avLst/>
          </a:prstGeom>
        </p:spPr>
      </p:pic>
      <p:sp>
        <p:nvSpPr>
          <p:cNvPr id="15" name="Tekstvak 14">
            <a:extLst>
              <a:ext uri="{FF2B5EF4-FFF2-40B4-BE49-F238E27FC236}">
                <a16:creationId xmlns:a16="http://schemas.microsoft.com/office/drawing/2014/main" id="{0F4397E6-B014-364B-48BE-D668157BFB49}"/>
              </a:ext>
            </a:extLst>
          </p:cNvPr>
          <p:cNvSpPr txBox="1"/>
          <p:nvPr/>
        </p:nvSpPr>
        <p:spPr>
          <a:xfrm>
            <a:off x="7736303" y="3244334"/>
            <a:ext cx="352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3. Afdak regen   (comfort)</a:t>
            </a:r>
            <a:b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    Bankjes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74ECE84C-BC05-C38C-CFCE-FB9F38AED13A}"/>
              </a:ext>
            </a:extLst>
          </p:cNvPr>
          <p:cNvSpPr txBox="1"/>
          <p:nvPr/>
        </p:nvSpPr>
        <p:spPr>
          <a:xfrm>
            <a:off x="7747476" y="4141621"/>
            <a:ext cx="352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4. Drijven met passagiers</a:t>
            </a:r>
            <a:b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    (extra gewicht)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6AE07CE8-CFC5-B67E-BBA3-3B059CD76FEE}"/>
              </a:ext>
            </a:extLst>
          </p:cNvPr>
          <p:cNvSpPr txBox="1"/>
          <p:nvPr/>
        </p:nvSpPr>
        <p:spPr>
          <a:xfrm>
            <a:off x="7736303" y="4896930"/>
            <a:ext cx="352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5. Beperk je materiaal</a:t>
            </a:r>
            <a:b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    (kostprijs)</a:t>
            </a:r>
          </a:p>
        </p:txBody>
      </p:sp>
    </p:spTree>
    <p:extLst>
      <p:ext uri="{BB962C8B-B14F-4D97-AF65-F5344CB8AC3E}">
        <p14:creationId xmlns:p14="http://schemas.microsoft.com/office/powerpoint/2010/main" val="3882688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1CF84322-B5EB-D373-D315-9AA439E4EBEE}"/>
              </a:ext>
            </a:extLst>
          </p:cNvPr>
          <p:cNvSpPr txBox="1"/>
          <p:nvPr/>
        </p:nvSpPr>
        <p:spPr>
          <a:xfrm>
            <a:off x="1971177" y="289863"/>
            <a:ext cx="4504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Laat je inspireren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DABBB00-3229-6AF8-0AF1-109202BB8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6" name="Afbeelding 5" descr="LT-Schiff mit Gummimotor">
            <a:extLst>
              <a:ext uri="{FF2B5EF4-FFF2-40B4-BE49-F238E27FC236}">
                <a16:creationId xmlns:a16="http://schemas.microsoft.com/office/drawing/2014/main" id="{C6B6FD72-CD7D-0620-2C14-ED6DF4EB63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10" y="1506384"/>
            <a:ext cx="4814570" cy="3068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Afbeelding 8" descr="Afbeelding met transport, watervoertuig, schip, boot&#10;&#10;Automatisch gegenereerde beschrijving">
            <a:extLst>
              <a:ext uri="{FF2B5EF4-FFF2-40B4-BE49-F238E27FC236}">
                <a16:creationId xmlns:a16="http://schemas.microsoft.com/office/drawing/2014/main" id="{DE573D2D-789C-CB7A-FE63-BF4973DA99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356" y="643806"/>
            <a:ext cx="4542287" cy="3033037"/>
          </a:xfrm>
          <a:prstGeom prst="rect">
            <a:avLst/>
          </a:prstGeom>
        </p:spPr>
      </p:pic>
      <p:pic>
        <p:nvPicPr>
          <p:cNvPr id="10" name="Afbeelding 9" descr="Afbeelding met water, buitenshuis, strand&#10;&#10;Automatisch gegenereerde beschrijving">
            <a:extLst>
              <a:ext uri="{FF2B5EF4-FFF2-40B4-BE49-F238E27FC236}">
                <a16:creationId xmlns:a16="http://schemas.microsoft.com/office/drawing/2014/main" id="{0FFACB04-D25E-3F37-8726-F97C9361666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"/>
          <a:stretch/>
        </p:blipFill>
        <p:spPr bwMode="auto">
          <a:xfrm>
            <a:off x="3924934" y="3469114"/>
            <a:ext cx="2873302" cy="30330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8555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54E86-90DE-8D30-E26B-BC34F9D96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ADA9867-78B3-F5F2-3B9E-2C78D0A8C6F6}"/>
              </a:ext>
            </a:extLst>
          </p:cNvPr>
          <p:cNvSpPr txBox="1"/>
          <p:nvPr/>
        </p:nvSpPr>
        <p:spPr>
          <a:xfrm>
            <a:off x="1971177" y="289863"/>
            <a:ext cx="4504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Laat je inspireren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64A3516-241B-3CD0-8F75-B5F25FEF9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grpSp>
        <p:nvGrpSpPr>
          <p:cNvPr id="2" name="Groep 1">
            <a:extLst>
              <a:ext uri="{FF2B5EF4-FFF2-40B4-BE49-F238E27FC236}">
                <a16:creationId xmlns:a16="http://schemas.microsoft.com/office/drawing/2014/main" id="{0D2A8B51-A46B-7730-D2B4-7CE757DD8773}"/>
              </a:ext>
            </a:extLst>
          </p:cNvPr>
          <p:cNvGrpSpPr/>
          <p:nvPr/>
        </p:nvGrpSpPr>
        <p:grpSpPr>
          <a:xfrm>
            <a:off x="4141908" y="2180709"/>
            <a:ext cx="3482124" cy="4093578"/>
            <a:chOff x="0" y="0"/>
            <a:chExt cx="4522956" cy="4218305"/>
          </a:xfrm>
        </p:grpSpPr>
        <p:pic>
          <p:nvPicPr>
            <p:cNvPr id="12" name="Afbeelding 11" descr="Afbeelding met boot&#10;&#10;Automatisch gegenereerde beschrijving">
              <a:extLst>
                <a:ext uri="{FF2B5EF4-FFF2-40B4-BE49-F238E27FC236}">
                  <a16:creationId xmlns:a16="http://schemas.microsoft.com/office/drawing/2014/main" id="{BF91CC4E-B905-AB0C-8349-334A9F4511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"/>
            <a:stretch/>
          </p:blipFill>
          <p:spPr bwMode="auto">
            <a:xfrm>
              <a:off x="0" y="0"/>
              <a:ext cx="4061460" cy="421830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9A684610-3C2F-7F22-C9CF-C7DFD78F5402}"/>
                </a:ext>
              </a:extLst>
            </p:cNvPr>
            <p:cNvSpPr/>
            <p:nvPr/>
          </p:nvSpPr>
          <p:spPr>
            <a:xfrm>
              <a:off x="3608556" y="194148"/>
              <a:ext cx="914400" cy="9144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  <p:grpSp>
        <p:nvGrpSpPr>
          <p:cNvPr id="3" name="Groep 2">
            <a:extLst>
              <a:ext uri="{FF2B5EF4-FFF2-40B4-BE49-F238E27FC236}">
                <a16:creationId xmlns:a16="http://schemas.microsoft.com/office/drawing/2014/main" id="{1062B2D4-CFDE-860D-377F-944D8250A533}"/>
              </a:ext>
            </a:extLst>
          </p:cNvPr>
          <p:cNvGrpSpPr/>
          <p:nvPr/>
        </p:nvGrpSpPr>
        <p:grpSpPr>
          <a:xfrm>
            <a:off x="733456" y="1883944"/>
            <a:ext cx="3488690" cy="3479165"/>
            <a:chOff x="0" y="0"/>
            <a:chExt cx="3489158" cy="3479432"/>
          </a:xfrm>
        </p:grpSpPr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BE7259FD-3681-A985-3628-EBA2C0D444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6147"/>
              <a:ext cx="3312160" cy="3423285"/>
            </a:xfrm>
            <a:prstGeom prst="rect">
              <a:avLst/>
            </a:prstGeom>
          </p:spPr>
        </p:pic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E0F6CDB7-E4B6-8BC6-67A8-DC7C83211714}"/>
                </a:ext>
              </a:extLst>
            </p:cNvPr>
            <p:cNvSpPr/>
            <p:nvPr/>
          </p:nvSpPr>
          <p:spPr>
            <a:xfrm>
              <a:off x="2390274" y="0"/>
              <a:ext cx="1098884" cy="826168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</p:grpSp>
      <p:pic>
        <p:nvPicPr>
          <p:cNvPr id="14" name="Afbeelding 13" descr="Zandbak boot met dak, zandbak, overdekt, zandbak">
            <a:extLst>
              <a:ext uri="{FF2B5EF4-FFF2-40B4-BE49-F238E27FC236}">
                <a16:creationId xmlns:a16="http://schemas.microsoft.com/office/drawing/2014/main" id="{C6429BC3-D4D5-38AB-0104-48ECB37E9D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032" y="693336"/>
            <a:ext cx="3970231" cy="39550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778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776BB-293D-0B98-4B91-E7A2A55DF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5C95959-2033-11C1-7E16-79E4A41D3A38}"/>
              </a:ext>
            </a:extLst>
          </p:cNvPr>
          <p:cNvSpPr txBox="1"/>
          <p:nvPr/>
        </p:nvSpPr>
        <p:spPr>
          <a:xfrm>
            <a:off x="1971177" y="289863"/>
            <a:ext cx="4504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Laat je inspireren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A2026C7-0170-327C-7A4E-479B873CE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6" name="Afbeelding 5" descr="Afbeelding met watervoertuig, transport, boot, schip&#10;&#10;Automatisch gegenereerde beschrijving">
            <a:extLst>
              <a:ext uri="{FF2B5EF4-FFF2-40B4-BE49-F238E27FC236}">
                <a16:creationId xmlns:a16="http://schemas.microsoft.com/office/drawing/2014/main" id="{992025E8-B6ED-E00C-41F2-8892BFB0E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560" y="2665095"/>
            <a:ext cx="5109210" cy="3862705"/>
          </a:xfrm>
          <a:prstGeom prst="rect">
            <a:avLst/>
          </a:prstGeom>
        </p:spPr>
      </p:pic>
      <p:pic>
        <p:nvPicPr>
          <p:cNvPr id="7" name="Afbeelding 6" descr="Afbeelding met boot, houten&#10;&#10;Automatisch gegenereerde beschrijving">
            <a:extLst>
              <a:ext uri="{FF2B5EF4-FFF2-40B4-BE49-F238E27FC236}">
                <a16:creationId xmlns:a16="http://schemas.microsoft.com/office/drawing/2014/main" id="{69275C5A-EC00-23A7-742B-A4535F62B0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7" y="1831023"/>
            <a:ext cx="6162040" cy="3763645"/>
          </a:xfrm>
          <a:prstGeom prst="rect">
            <a:avLst/>
          </a:prstGeom>
        </p:spPr>
      </p:pic>
      <p:pic>
        <p:nvPicPr>
          <p:cNvPr id="14" name="Afbeelding 13" descr="Afbeelding met boot, schip, transport, watervoertuig&#10;&#10;Automatisch gegenereerde beschrijving">
            <a:extLst>
              <a:ext uri="{FF2B5EF4-FFF2-40B4-BE49-F238E27FC236}">
                <a16:creationId xmlns:a16="http://schemas.microsoft.com/office/drawing/2014/main" id="{31786545-F5F9-D541-7820-C5B71C798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3685" y="341734"/>
            <a:ext cx="2828389" cy="217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004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33B3A-257F-DA27-2CB8-26A1AD9C0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FF3C8AD-F914-50DD-A88A-41F59BC416D7}"/>
              </a:ext>
            </a:extLst>
          </p:cNvPr>
          <p:cNvSpPr txBox="1"/>
          <p:nvPr/>
        </p:nvSpPr>
        <p:spPr>
          <a:xfrm>
            <a:off x="1971177" y="289863"/>
            <a:ext cx="4504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Laat je inspireren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B8049C4-519C-9E84-4489-32F4CB103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2" name="Afbeelding 1" descr="Afbeelding met boot, transport, buitenshuis, watervoertuig&#10;&#10;Automatisch gegenereerde beschrijving">
            <a:extLst>
              <a:ext uri="{FF2B5EF4-FFF2-40B4-BE49-F238E27FC236}">
                <a16:creationId xmlns:a16="http://schemas.microsoft.com/office/drawing/2014/main" id="{21850081-0D15-3446-7632-53DB4C1F20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80" y="1750157"/>
            <a:ext cx="4235379" cy="4057789"/>
          </a:xfrm>
          <a:prstGeom prst="rect">
            <a:avLst/>
          </a:prstGeom>
        </p:spPr>
      </p:pic>
      <p:pic>
        <p:nvPicPr>
          <p:cNvPr id="3" name="Afbeelding 2" descr="Afbeelding met houten, timmerhout, boot, hout&#10;&#10;Automatisch gegenereerde beschrijving">
            <a:extLst>
              <a:ext uri="{FF2B5EF4-FFF2-40B4-BE49-F238E27FC236}">
                <a16:creationId xmlns:a16="http://schemas.microsoft.com/office/drawing/2014/main" id="{3FD62725-E707-A51F-4EA9-E115038EA4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074712"/>
            <a:ext cx="4671695" cy="2245360"/>
          </a:xfrm>
          <a:prstGeom prst="rect">
            <a:avLst/>
          </a:prstGeom>
        </p:spPr>
      </p:pic>
      <p:pic>
        <p:nvPicPr>
          <p:cNvPr id="8" name="Afbeelding 7" descr="Afbeelding met ontwerp&#10;&#10;Beschrijving automatisch gegenereerd met lage betrouwbaarheid">
            <a:extLst>
              <a:ext uri="{FF2B5EF4-FFF2-40B4-BE49-F238E27FC236}">
                <a16:creationId xmlns:a16="http://schemas.microsoft.com/office/drawing/2014/main" id="{51B56429-CE7B-FF6B-4EC5-A9AB9828441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97" b="17513"/>
          <a:stretch/>
        </p:blipFill>
        <p:spPr bwMode="auto">
          <a:xfrm>
            <a:off x="7094542" y="319903"/>
            <a:ext cx="3787821" cy="33499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36866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4056BA-DBE1-B5B0-8472-E45899200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8D5DD2B-62CA-C948-C1A5-C0F24C5C7859}"/>
              </a:ext>
            </a:extLst>
          </p:cNvPr>
          <p:cNvSpPr txBox="1"/>
          <p:nvPr/>
        </p:nvSpPr>
        <p:spPr>
          <a:xfrm>
            <a:off x="1971177" y="289863"/>
            <a:ext cx="45047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Laat je inspireren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6DC328C-EB25-7491-E993-AB3608D1A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6" name="Afbeelding 5" descr="Afbeelding met buitenshuis, boom, Varen, persoon&#10;&#10;Automatisch gegenereerde beschrijving">
            <a:extLst>
              <a:ext uri="{FF2B5EF4-FFF2-40B4-BE49-F238E27FC236}">
                <a16:creationId xmlns:a16="http://schemas.microsoft.com/office/drawing/2014/main" id="{BEE6726F-52F4-D5AC-FD87-25344B438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15" y="2964262"/>
            <a:ext cx="5333880" cy="348371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515425FE-FE55-91C7-B072-AB723C735A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041" y="2952820"/>
            <a:ext cx="5873344" cy="3506597"/>
          </a:xfrm>
          <a:prstGeom prst="rect">
            <a:avLst/>
          </a:prstGeom>
        </p:spPr>
      </p:pic>
      <p:pic>
        <p:nvPicPr>
          <p:cNvPr id="9" name="Afbeelding 8" descr="Afbeelding met boot, speelgoed&#10;&#10;Automatisch gegenereerde beschrijving">
            <a:extLst>
              <a:ext uri="{FF2B5EF4-FFF2-40B4-BE49-F238E27FC236}">
                <a16:creationId xmlns:a16="http://schemas.microsoft.com/office/drawing/2014/main" id="{10467386-BC13-7D24-B013-6D05490103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856" y="218961"/>
            <a:ext cx="3939756" cy="260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40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6095601-7F2C-587D-7A52-0F9719C8F4B5}"/>
              </a:ext>
            </a:extLst>
          </p:cNvPr>
          <p:cNvSpPr txBox="1"/>
          <p:nvPr/>
        </p:nvSpPr>
        <p:spPr>
          <a:xfrm>
            <a:off x="1971161" y="268550"/>
            <a:ext cx="5995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Realiseren</a:t>
            </a:r>
            <a:endParaRPr lang="nl-BE" sz="40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4CEF3E8-6E48-EF7E-DF57-18C77C7F8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12" y="158010"/>
            <a:ext cx="1139757" cy="1139757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5C54FF6-4A64-95FA-FBFE-B03B3CBFC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413" y="4686700"/>
            <a:ext cx="1456174" cy="1456174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CA42F77F-8B95-5120-EB1C-DB2BE0829494}"/>
              </a:ext>
            </a:extLst>
          </p:cNvPr>
          <p:cNvSpPr txBox="1"/>
          <p:nvPr/>
        </p:nvSpPr>
        <p:spPr>
          <a:xfrm>
            <a:off x="10210298" y="6269334"/>
            <a:ext cx="17944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rchimedes</a:t>
            </a:r>
            <a:endParaRPr lang="nl-NL" sz="1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EFF27A9-662C-3266-6582-603196208F43}"/>
              </a:ext>
            </a:extLst>
          </p:cNvPr>
          <p:cNvSpPr txBox="1"/>
          <p:nvPr/>
        </p:nvSpPr>
        <p:spPr>
          <a:xfrm>
            <a:off x="1903066" y="985457"/>
            <a:ext cx="47506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We </a:t>
            </a: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optimaliseren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 het plankje.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4F10B971-DFA7-95F4-401E-31A15FBB9FA8}"/>
              </a:ext>
            </a:extLst>
          </p:cNvPr>
          <p:cNvSpPr txBox="1"/>
          <p:nvPr/>
        </p:nvSpPr>
        <p:spPr>
          <a:xfrm>
            <a:off x="1971162" y="1969136"/>
            <a:ext cx="6170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Oppervlakte, volume en grootte wijzigen. 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Afbeelding 10" descr="Afbeelding met cirkel, patroon, Symmetrie, schermopname&#10;&#10;Automatisch gegenereerde beschrijving">
            <a:extLst>
              <a:ext uri="{FF2B5EF4-FFF2-40B4-BE49-F238E27FC236}">
                <a16:creationId xmlns:a16="http://schemas.microsoft.com/office/drawing/2014/main" id="{FD485AF1-24B4-3A7D-A560-E27C0D8CB5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9" y="2737417"/>
            <a:ext cx="687182" cy="68718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076FD9F-B8A5-0D96-D4EC-EF68466367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490" y="1625545"/>
            <a:ext cx="687182" cy="687182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4CD531F6-6994-C4FC-F0B3-FB391CEB4ECC}"/>
              </a:ext>
            </a:extLst>
          </p:cNvPr>
          <p:cNvSpPr txBox="1"/>
          <p:nvPr/>
        </p:nvSpPr>
        <p:spPr>
          <a:xfrm>
            <a:off x="1980651" y="1593575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1399D4"/>
                </a:solidFill>
                <a:latin typeface="Intro Rust Base" panose="00000500000000000000" pitchFamily="50" charset="0"/>
                <a:cs typeface="Poppins" panose="00000500000000000000" pitchFamily="2" charset="0"/>
              </a:rPr>
              <a:t>1. Vorm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2B57BEA-9606-39FA-B254-35CFEFC315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979" y="1616524"/>
            <a:ext cx="687182" cy="687182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BADD391B-C282-5E24-26BD-3D04B2184F7D}"/>
              </a:ext>
            </a:extLst>
          </p:cNvPr>
          <p:cNvSpPr txBox="1"/>
          <p:nvPr/>
        </p:nvSpPr>
        <p:spPr>
          <a:xfrm>
            <a:off x="1971162" y="3154247"/>
            <a:ext cx="70852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Multiplex, dennenho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ut, kurk, bamboe, lucht, …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4201B44C-F7FE-7DE3-8EB2-A93B101A6FA9}"/>
              </a:ext>
            </a:extLst>
          </p:cNvPr>
          <p:cNvSpPr txBox="1"/>
          <p:nvPr/>
        </p:nvSpPr>
        <p:spPr>
          <a:xfrm>
            <a:off x="1912555" y="2644727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solidFill>
                  <a:srgbClr val="1399D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2. </a:t>
            </a:r>
            <a:r>
              <a:rPr lang="nl-NL" sz="2400" b="1" dirty="0">
                <a:solidFill>
                  <a:srgbClr val="1399D4"/>
                </a:solidFill>
                <a:latin typeface="Intro Rust Base" panose="00000500000000000000" pitchFamily="50" charset="0"/>
                <a:cs typeface="Poppins" panose="00000500000000000000" pitchFamily="2" charset="0"/>
              </a:rPr>
              <a:t>Materiaal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4A301CB-9BF7-A1CF-2F48-F80E649063F7}"/>
              </a:ext>
            </a:extLst>
          </p:cNvPr>
          <p:cNvSpPr txBox="1"/>
          <p:nvPr/>
        </p:nvSpPr>
        <p:spPr>
          <a:xfrm>
            <a:off x="1961673" y="4277983"/>
            <a:ext cx="70852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Totaalgewicht = bootje + passagiers</a:t>
            </a:r>
            <a:b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                    bruto = tarra   + netto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4B4F916-28B6-BE7E-2B2E-48D7F34F136C}"/>
              </a:ext>
            </a:extLst>
          </p:cNvPr>
          <p:cNvSpPr txBox="1"/>
          <p:nvPr/>
        </p:nvSpPr>
        <p:spPr>
          <a:xfrm>
            <a:off x="1903066" y="3797647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1399D4"/>
                </a:solidFill>
                <a:latin typeface="Intro Rust Base" panose="00000500000000000000" pitchFamily="50" charset="0"/>
                <a:cs typeface="Poppins" panose="00000500000000000000" pitchFamily="2" charset="0"/>
              </a:rPr>
              <a:t>3. Gewicht</a:t>
            </a:r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0C180513-76B3-89BD-FB84-F06CD51E45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069" y="3943536"/>
            <a:ext cx="1054997" cy="1054997"/>
          </a:xfrm>
          <a:prstGeom prst="rect">
            <a:avLst/>
          </a:prstGeom>
        </p:spPr>
      </p:pic>
      <p:pic>
        <p:nvPicPr>
          <p:cNvPr id="23" name="Afbeelding 22" descr="Afbeelding met cirkel, patroon, Symmetrie, schermopname&#10;&#10;Automatisch gegenereerde beschrijving">
            <a:extLst>
              <a:ext uri="{FF2B5EF4-FFF2-40B4-BE49-F238E27FC236}">
                <a16:creationId xmlns:a16="http://schemas.microsoft.com/office/drawing/2014/main" id="{45940BC6-DC2B-88E7-CBD8-C937AA3585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76" y="2718739"/>
            <a:ext cx="687182" cy="687182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619F3B14-8C35-C82B-B1D4-FA49A7E125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3560" y="4686700"/>
            <a:ext cx="1439628" cy="1439628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935AA501-3789-01F0-DF5D-B054E92261AF}"/>
              </a:ext>
            </a:extLst>
          </p:cNvPr>
          <p:cNvSpPr txBox="1"/>
          <p:nvPr/>
        </p:nvSpPr>
        <p:spPr>
          <a:xfrm>
            <a:off x="8478001" y="6249878"/>
            <a:ext cx="11379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testen</a:t>
            </a:r>
          </a:p>
        </p:txBody>
      </p:sp>
    </p:spTree>
    <p:extLst>
      <p:ext uri="{BB962C8B-B14F-4D97-AF65-F5344CB8AC3E}">
        <p14:creationId xmlns:p14="http://schemas.microsoft.com/office/powerpoint/2010/main" val="2252688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6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52184DC-FCCC-ED86-2C64-6F5619624C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57" b="16201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A3ACE862-7B65-F4BE-ABAB-0B13F8044C05}"/>
              </a:ext>
            </a:extLst>
          </p:cNvPr>
          <p:cNvSpPr txBox="1"/>
          <p:nvPr/>
        </p:nvSpPr>
        <p:spPr>
          <a:xfrm>
            <a:off x="4654294" y="4791551"/>
            <a:ext cx="6897626" cy="16162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Wat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heb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je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geleerd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Wat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maakt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jouw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ontwerp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uniek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Welke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stappen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ondernam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je?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Wat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ging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fout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Waar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heeft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dat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mee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te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maken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?</a:t>
            </a:r>
            <a:b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Welke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techniek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2000" dirty="0" err="1">
                <a:latin typeface="Poppins" panose="00000500000000000000" pitchFamily="2" charset="0"/>
                <a:cs typeface="Poppins" panose="00000500000000000000" pitchFamily="2" charset="0"/>
              </a:rPr>
              <a:t>gebruikte</a:t>
            </a:r>
            <a:r>
              <a:rPr lang="en-US" sz="2000" dirty="0">
                <a:latin typeface="Poppins" panose="00000500000000000000" pitchFamily="2" charset="0"/>
                <a:cs typeface="Poppins" panose="00000500000000000000" pitchFamily="2" charset="0"/>
              </a:rPr>
              <a:t> je?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80FAD4A-B626-6C02-B08B-BEE48C708000}"/>
              </a:ext>
            </a:extLst>
          </p:cNvPr>
          <p:cNvSpPr txBox="1"/>
          <p:nvPr/>
        </p:nvSpPr>
        <p:spPr>
          <a:xfrm>
            <a:off x="640080" y="5000329"/>
            <a:ext cx="3602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Presenteren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379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1A639-6F91-9EC3-547D-CB1711E7F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E0C8119-A61B-9D8A-C43A-AFF792F57862}"/>
              </a:ext>
            </a:extLst>
          </p:cNvPr>
          <p:cNvSpPr txBox="1"/>
          <p:nvPr/>
        </p:nvSpPr>
        <p:spPr>
          <a:xfrm>
            <a:off x="1971161" y="268550"/>
            <a:ext cx="5995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1F71B6"/>
                </a:solidFill>
                <a:latin typeface="Intro Rust Base" panose="00000500000000000000" pitchFamily="50" charset="0"/>
              </a:rPr>
              <a:t>Integratie wiskunde</a:t>
            </a:r>
            <a:endParaRPr lang="nl-BE" sz="3200" dirty="0">
              <a:solidFill>
                <a:srgbClr val="1F71B6"/>
              </a:solidFill>
              <a:latin typeface="Intro Rust Base" panose="00000500000000000000" pitchFamily="50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C42FE86-CB14-C4A5-335A-2A4F59732987}"/>
              </a:ext>
            </a:extLst>
          </p:cNvPr>
          <p:cNvSpPr txBox="1"/>
          <p:nvPr/>
        </p:nvSpPr>
        <p:spPr>
          <a:xfrm>
            <a:off x="936532" y="1787849"/>
            <a:ext cx="4750651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1399D4"/>
                </a:solidFill>
                <a:latin typeface="Intro Rust Base" panose="00000500000000000000" pitchFamily="50" charset="0"/>
                <a:cs typeface="Poppins" panose="00000500000000000000" pitchFamily="2" charset="0"/>
              </a:rPr>
              <a:t>evenredigheid</a:t>
            </a:r>
            <a:endParaRPr lang="nl-NL" sz="2500" b="1" dirty="0">
              <a:solidFill>
                <a:srgbClr val="1399D4"/>
              </a:solidFill>
              <a:latin typeface="Intro Rust Base" panose="00000500000000000000" pitchFamily="50" charset="0"/>
              <a:cs typeface="Poppins" panose="00000500000000000000" pitchFamily="2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630BE2E-7720-96D1-B594-F1F4EB8C81B7}"/>
              </a:ext>
            </a:extLst>
          </p:cNvPr>
          <p:cNvSpPr txBox="1"/>
          <p:nvPr/>
        </p:nvSpPr>
        <p:spPr>
          <a:xfrm>
            <a:off x="1971161" y="1056936"/>
            <a:ext cx="6912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Abstracte leerstof wordt betekenisvol en concreet.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DCFB24FA-250E-13E7-4A4D-F44B525EFA2A}"/>
              </a:ext>
            </a:extLst>
          </p:cNvPr>
          <p:cNvSpPr txBox="1"/>
          <p:nvPr/>
        </p:nvSpPr>
        <p:spPr>
          <a:xfrm>
            <a:off x="4451211" y="1824632"/>
            <a:ext cx="2548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1399D4"/>
                </a:solidFill>
                <a:latin typeface="Intro Rust Base" panose="00000500000000000000" pitchFamily="50" charset="0"/>
                <a:cs typeface="Poppins" panose="00000500000000000000" pitchFamily="2" charset="0"/>
              </a:rPr>
              <a:t>oppervlakte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8B195BD-65AF-EDB9-AF2B-DE90605D062E}"/>
              </a:ext>
            </a:extLst>
          </p:cNvPr>
          <p:cNvSpPr txBox="1"/>
          <p:nvPr/>
        </p:nvSpPr>
        <p:spPr>
          <a:xfrm>
            <a:off x="7687818" y="1805176"/>
            <a:ext cx="25484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1399D4"/>
                </a:solidFill>
                <a:latin typeface="Intro Rust Base" panose="00000500000000000000" pitchFamily="50" charset="0"/>
                <a:cs typeface="Poppins" panose="00000500000000000000" pitchFamily="2" charset="0"/>
              </a:rPr>
              <a:t>aanzichten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0E39911-96DB-B5B6-E1E0-4B975E468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82" y="219134"/>
            <a:ext cx="1264277" cy="1264277"/>
          </a:xfrm>
          <a:prstGeom prst="rect">
            <a:avLst/>
          </a:prstGeom>
        </p:spPr>
      </p:pic>
      <p:pic>
        <p:nvPicPr>
          <p:cNvPr id="27" name="Afbeelding 26">
            <a:extLst>
              <a:ext uri="{FF2B5EF4-FFF2-40B4-BE49-F238E27FC236}">
                <a16:creationId xmlns:a16="http://schemas.microsoft.com/office/drawing/2014/main" id="{10E6EECD-A6ED-3E4D-3D46-348C2FC8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74" y="2588797"/>
            <a:ext cx="2965178" cy="4091486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0BFE1605-B611-0673-3813-872F89334837}"/>
              </a:ext>
            </a:extLst>
          </p:cNvPr>
          <p:cNvSpPr txBox="1"/>
          <p:nvPr/>
        </p:nvSpPr>
        <p:spPr>
          <a:xfrm>
            <a:off x="1054320" y="2241376"/>
            <a:ext cx="6912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verhouding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4D0C45C9-797D-A1C5-42FE-F0F9B6FA9B02}"/>
              </a:ext>
            </a:extLst>
          </p:cNvPr>
          <p:cNvSpPr txBox="1"/>
          <p:nvPr/>
        </p:nvSpPr>
        <p:spPr>
          <a:xfrm>
            <a:off x="4635642" y="2301686"/>
            <a:ext cx="69124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herstructureren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1" name="Afbeelding 30">
            <a:extLst>
              <a:ext uri="{FF2B5EF4-FFF2-40B4-BE49-F238E27FC236}">
                <a16:creationId xmlns:a16="http://schemas.microsoft.com/office/drawing/2014/main" id="{EDAF1787-83D5-D45E-9C3E-DD0AA8EC8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273" y="2391807"/>
            <a:ext cx="2950032" cy="4183053"/>
          </a:xfrm>
          <a:prstGeom prst="rect">
            <a:avLst/>
          </a:prstGeom>
        </p:spPr>
      </p:pic>
      <p:pic>
        <p:nvPicPr>
          <p:cNvPr id="33" name="Afbeelding 32">
            <a:extLst>
              <a:ext uri="{FF2B5EF4-FFF2-40B4-BE49-F238E27FC236}">
                <a16:creationId xmlns:a16="http://schemas.microsoft.com/office/drawing/2014/main" id="{50955D1A-C3B0-5C8F-711F-9D1DE64AB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9272" y="2659573"/>
            <a:ext cx="2855821" cy="394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5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2" grpId="0"/>
      <p:bldP spid="28" grpId="0"/>
      <p:bldP spid="29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42ca90-5af0-47a2-bc84-a4b92331959f">
      <Terms xmlns="http://schemas.microsoft.com/office/infopath/2007/PartnerControls"/>
    </lcf76f155ced4ddcb4097134ff3c332f>
    <TaxCatchAll xmlns="31a17445-0b93-459e-b437-13d81aa1cad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C00B792402740BD02E280FFA84359" ma:contentTypeVersion="19" ma:contentTypeDescription="Een nieuw document maken." ma:contentTypeScope="" ma:versionID="27156ab3a117e07aabdb29ebd4f87b3a">
  <xsd:schema xmlns:xsd="http://www.w3.org/2001/XMLSchema" xmlns:xs="http://www.w3.org/2001/XMLSchema" xmlns:p="http://schemas.microsoft.com/office/2006/metadata/properties" xmlns:ns2="b442ca90-5af0-47a2-bc84-a4b92331959f" xmlns:ns3="31a17445-0b93-459e-b437-13d81aa1cadf" targetNamespace="http://schemas.microsoft.com/office/2006/metadata/properties" ma:root="true" ma:fieldsID="316306a34256333a7e818ae188993d96" ns2:_="" ns3:_="">
    <xsd:import namespace="b442ca90-5af0-47a2-bc84-a4b92331959f"/>
    <xsd:import namespace="31a17445-0b93-459e-b437-13d81aa1ca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2ca90-5af0-47a2-bc84-a4b923319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d884700f-968d-4e44-b6f9-8b0e7735c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17445-0b93-459e-b437-13d81aa1cad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e1b302-3424-4a63-b91f-470dae8e5c35}" ma:internalName="TaxCatchAll" ma:showField="CatchAllData" ma:web="31a17445-0b93-459e-b437-13d81aa1ca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079581-A4AA-47D3-B48D-26C6165BB3C1}">
  <ds:schemaRefs>
    <ds:schemaRef ds:uri="http://schemas.microsoft.com/office/2006/metadata/properties"/>
    <ds:schemaRef ds:uri="http://schemas.microsoft.com/office/infopath/2007/PartnerControls"/>
    <ds:schemaRef ds:uri="b442ca90-5af0-47a2-bc84-a4b92331959f"/>
    <ds:schemaRef ds:uri="31a17445-0b93-459e-b437-13d81aa1cadf"/>
  </ds:schemaRefs>
</ds:datastoreItem>
</file>

<file path=customXml/itemProps2.xml><?xml version="1.0" encoding="utf-8"?>
<ds:datastoreItem xmlns:ds="http://schemas.openxmlformats.org/officeDocument/2006/customXml" ds:itemID="{7B631B1C-C22A-4C80-A102-691A1693BAD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74D98B-C950-4B58-A1B9-1076D80489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42ca90-5af0-47a2-bc84-a4b92331959f"/>
    <ds:schemaRef ds:uri="31a17445-0b93-459e-b437-13d81aa1ca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847</TotalTime>
  <Words>207</Words>
  <Application>Microsoft Office PowerPoint</Application>
  <PresentationFormat>Breedbeeld</PresentationFormat>
  <Paragraphs>37</Paragraphs>
  <Slides>12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Intro Rust Base</vt:lpstr>
      <vt:lpstr>Poppins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Els Scherpereel</cp:lastModifiedBy>
  <cp:revision>27</cp:revision>
  <dcterms:created xsi:type="dcterms:W3CDTF">2024-11-20T18:20:50Z</dcterms:created>
  <dcterms:modified xsi:type="dcterms:W3CDTF">2025-10-07T09:09:58Z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0x010100CA6C00B792402740BD02E280FFA84359</vt:lpwstr>
  </property>
  <property fmtid="{D5CDD505-2E9C-101B-9397-08002B2CF9AE}" pid="3" name="MediaServiceImageTags">
    <vt:lpwstr/>
  </property>
</Properties>
</file>