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7" r:id="rId2"/>
    <p:sldId id="320" r:id="rId3"/>
    <p:sldId id="321" r:id="rId4"/>
    <p:sldId id="317" r:id="rId5"/>
    <p:sldId id="318" r:id="rId6"/>
    <p:sldId id="323" r:id="rId7"/>
    <p:sldId id="324" r:id="rId8"/>
    <p:sldId id="319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065" autoAdjust="0"/>
  </p:normalViewPr>
  <p:slideViewPr>
    <p:cSldViewPr snapToGrid="0">
      <p:cViewPr varScale="1">
        <p:scale>
          <a:sx n="77" d="100"/>
          <a:sy n="77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30/06/2025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Afbeelding 5" descr="Afbeelding met buitenshuis, wiel, voertuig, Landvoertuig&#10;&#10;Door AI gegenereerde inhoud is mogelijk onjuist.">
            <a:extLst>
              <a:ext uri="{FF2B5EF4-FFF2-40B4-BE49-F238E27FC236}">
                <a16:creationId xmlns:a16="http://schemas.microsoft.com/office/drawing/2014/main" id="{7AAD71F6-A70A-CD16-717F-48BA50D8B4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33" r="18067" b="-1"/>
          <a:stretch/>
        </p:blipFill>
        <p:spPr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395A3F7-2F3B-1A33-620F-550AC66E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82" r="13813"/>
          <a:stretch/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7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6E0D825-B7B3-762A-081E-EE7AB5F93E8E}"/>
              </a:ext>
            </a:extLst>
          </p:cNvPr>
          <p:cNvSpPr txBox="1"/>
          <p:nvPr/>
        </p:nvSpPr>
        <p:spPr>
          <a:xfrm>
            <a:off x="1660920" y="330742"/>
            <a:ext cx="4680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Wat</a:t>
            </a:r>
            <a:r>
              <a:rPr lang="nl-NL" sz="4000" b="1" dirty="0">
                <a:solidFill>
                  <a:srgbClr val="C00000"/>
                </a:solidFill>
                <a:latin typeface="Jumble" panose="02000503000000020004" pitchFamily="2" charset="0"/>
              </a:rPr>
              <a:t> weet </a:t>
            </a:r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je nog?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FD9B73-F3BC-9E9A-56EB-CD5CD07702BA}"/>
              </a:ext>
            </a:extLst>
          </p:cNvPr>
          <p:cNvSpPr txBox="1"/>
          <p:nvPr/>
        </p:nvSpPr>
        <p:spPr>
          <a:xfrm>
            <a:off x="1660920" y="1038628"/>
            <a:ext cx="59004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Welke bruggen herken je hier?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88E39B2-6890-485D-A51F-EBFA8889D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43" y="317318"/>
            <a:ext cx="1162664" cy="1162664"/>
          </a:xfrm>
          <a:prstGeom prst="rect">
            <a:avLst/>
          </a:prstGeom>
        </p:spPr>
      </p:pic>
      <p:pic>
        <p:nvPicPr>
          <p:cNvPr id="8" name="Afbeelding 7" descr="Navigating The Golden Gate: A Visual Guide To San Francisco's Iconic ...">
            <a:extLst>
              <a:ext uri="{FF2B5EF4-FFF2-40B4-BE49-F238E27FC236}">
                <a16:creationId xmlns:a16="http://schemas.microsoft.com/office/drawing/2014/main" id="{43C55763-3383-7FB0-C70B-E9D26CA64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21" y="1745806"/>
            <a:ext cx="2590493" cy="172733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9" name="Afbeelding 8" descr="Erasmusbrug Rotterdam - Jurjen Veerman Photography">
            <a:extLst>
              <a:ext uri="{FF2B5EF4-FFF2-40B4-BE49-F238E27FC236}">
                <a16:creationId xmlns:a16="http://schemas.microsoft.com/office/drawing/2014/main" id="{C42ED8F1-A010-2651-D281-1CF4DB424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633" y="4138023"/>
            <a:ext cx="3079807" cy="172733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0" name="Afbeelding 9" descr="Fieggentrio: Waalbrug (Nijmegen)">
            <a:extLst>
              <a:ext uri="{FF2B5EF4-FFF2-40B4-BE49-F238E27FC236}">
                <a16:creationId xmlns:a16="http://schemas.microsoft.com/office/drawing/2014/main" id="{45DE60D5-67F7-398E-D684-9A245A3C64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"/>
          <a:stretch/>
        </p:blipFill>
        <p:spPr bwMode="auto">
          <a:xfrm>
            <a:off x="6553185" y="1745806"/>
            <a:ext cx="2954609" cy="173776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 descr="Aqueduct | Definition, History, &amp; Facts | Britannica">
            <a:extLst>
              <a:ext uri="{FF2B5EF4-FFF2-40B4-BE49-F238E27FC236}">
                <a16:creationId xmlns:a16="http://schemas.microsoft.com/office/drawing/2014/main" id="{413BD794-E6EE-056B-8A8F-D74DFE5B8E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21" y="4232688"/>
            <a:ext cx="2487927" cy="1665342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2" name="Afbeelding 11" descr="Nieuw viaduct? Een tunnel? Of meer verkeer op de R4? 3,5 miljoen euro ...">
            <a:extLst>
              <a:ext uri="{FF2B5EF4-FFF2-40B4-BE49-F238E27FC236}">
                <a16:creationId xmlns:a16="http://schemas.microsoft.com/office/drawing/2014/main" id="{A2EC6602-079B-7933-58D7-300841FAA6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80" b="22242"/>
          <a:stretch/>
        </p:blipFill>
        <p:spPr bwMode="auto">
          <a:xfrm>
            <a:off x="376924" y="4223630"/>
            <a:ext cx="2601226" cy="1641727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Afbeelding 12" descr="undefined">
            <a:extLst>
              <a:ext uri="{FF2B5EF4-FFF2-40B4-BE49-F238E27FC236}">
                <a16:creationId xmlns:a16="http://schemas.microsoft.com/office/drawing/2014/main" id="{1565A7B0-2ABC-CB10-D7A4-B0BF0FCC0B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/>
          <a:stretch/>
        </p:blipFill>
        <p:spPr bwMode="auto">
          <a:xfrm>
            <a:off x="323359" y="1745806"/>
            <a:ext cx="2654791" cy="166964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8CBA3F57-50C2-2A7D-BFDA-FBCF28EC3F97}"/>
              </a:ext>
            </a:extLst>
          </p:cNvPr>
          <p:cNvSpPr txBox="1"/>
          <p:nvPr/>
        </p:nvSpPr>
        <p:spPr>
          <a:xfrm>
            <a:off x="376924" y="3473141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vakwerkbrug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2963F9F-026D-4DDE-09CA-7EED609AC8C9}"/>
              </a:ext>
            </a:extLst>
          </p:cNvPr>
          <p:cNvSpPr txBox="1"/>
          <p:nvPr/>
        </p:nvSpPr>
        <p:spPr>
          <a:xfrm>
            <a:off x="3819989" y="3528639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hangbrug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7CB1A52-1792-E890-6756-470FB9E4D166}"/>
              </a:ext>
            </a:extLst>
          </p:cNvPr>
          <p:cNvSpPr txBox="1"/>
          <p:nvPr/>
        </p:nvSpPr>
        <p:spPr>
          <a:xfrm>
            <a:off x="7099638" y="3528639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boogbrug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3D7E4B97-AE97-B6C6-D290-20CFDFE90483}"/>
              </a:ext>
            </a:extLst>
          </p:cNvPr>
          <p:cNvSpPr txBox="1"/>
          <p:nvPr/>
        </p:nvSpPr>
        <p:spPr>
          <a:xfrm>
            <a:off x="6544633" y="6042760"/>
            <a:ext cx="35880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tuibrug kabelbrug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AED337A-16B5-6376-9A55-9D1838F2E4FF}"/>
              </a:ext>
            </a:extLst>
          </p:cNvPr>
          <p:cNvSpPr txBox="1"/>
          <p:nvPr/>
        </p:nvSpPr>
        <p:spPr>
          <a:xfrm>
            <a:off x="3820366" y="6018650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boogbrug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07FC9A4-D9B4-6AAC-2B4A-04396752AAAF}"/>
              </a:ext>
            </a:extLst>
          </p:cNvPr>
          <p:cNvSpPr txBox="1"/>
          <p:nvPr/>
        </p:nvSpPr>
        <p:spPr>
          <a:xfrm>
            <a:off x="798431" y="6018650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liggerbrug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15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A096D-4181-03E9-D8A0-F2B1E7D3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2A29823-63AA-D068-93B4-98FEC7A25EE0}"/>
              </a:ext>
            </a:extLst>
          </p:cNvPr>
          <p:cNvSpPr txBox="1"/>
          <p:nvPr/>
        </p:nvSpPr>
        <p:spPr>
          <a:xfrm>
            <a:off x="1660920" y="330742"/>
            <a:ext cx="4680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Wat</a:t>
            </a:r>
            <a:r>
              <a:rPr lang="nl-NL" sz="4000" b="1" dirty="0">
                <a:solidFill>
                  <a:srgbClr val="C00000"/>
                </a:solidFill>
                <a:latin typeface="Jumble" panose="02000503000000020004" pitchFamily="2" charset="0"/>
              </a:rPr>
              <a:t> weet </a:t>
            </a:r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je nog?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8E4324B-6966-505E-6252-68FB28926D0D}"/>
              </a:ext>
            </a:extLst>
          </p:cNvPr>
          <p:cNvSpPr txBox="1"/>
          <p:nvPr/>
        </p:nvSpPr>
        <p:spPr>
          <a:xfrm>
            <a:off x="1660920" y="1038628"/>
            <a:ext cx="81418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Wat weet je nog over de constructie?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Maak een zin met deze woorden.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757F053-213E-C840-7E2F-6D992EB68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52" y="563124"/>
            <a:ext cx="1162664" cy="116266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B18BBCD-C826-678A-76AE-179D0FDBD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72" y="2025031"/>
            <a:ext cx="9747550" cy="466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0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D4DC-F2F5-0F97-332D-00C998A1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5354A0C-26C3-8A9B-C423-E9866D5C9829}"/>
              </a:ext>
            </a:extLst>
          </p:cNvPr>
          <p:cNvSpPr txBox="1"/>
          <p:nvPr/>
        </p:nvSpPr>
        <p:spPr>
          <a:xfrm>
            <a:off x="422056" y="327169"/>
            <a:ext cx="2364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Een brug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92AC7E2-2908-E657-34BC-BD04AD8EFE16}"/>
              </a:ext>
            </a:extLst>
          </p:cNvPr>
          <p:cNvSpPr txBox="1"/>
          <p:nvPr/>
        </p:nvSpPr>
        <p:spPr>
          <a:xfrm>
            <a:off x="451442" y="1038628"/>
            <a:ext cx="5900463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We denken aan …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Vorm?</a:t>
            </a:r>
          </a:p>
          <a:p>
            <a:endParaRPr lang="nl-NL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Stevig?</a:t>
            </a:r>
          </a:p>
          <a:p>
            <a:endParaRPr lang="nl-NL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Grootte?</a:t>
            </a:r>
            <a:b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NL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Materiaal? </a:t>
            </a:r>
            <a:b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NL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Gewicht?</a:t>
            </a:r>
            <a:endParaRPr lang="nl-BE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437262-87DD-FE46-7867-95C2F58D6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874" y="330742"/>
            <a:ext cx="7189643" cy="6150624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E957585A-DB54-2ED8-F0B6-65DA3B94C080}"/>
              </a:ext>
            </a:extLst>
          </p:cNvPr>
          <p:cNvSpPr/>
          <p:nvPr/>
        </p:nvSpPr>
        <p:spPr>
          <a:xfrm>
            <a:off x="4644500" y="2823587"/>
            <a:ext cx="1353178" cy="1105318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039168D-06D8-0091-FB8C-6897E0351646}"/>
              </a:ext>
            </a:extLst>
          </p:cNvPr>
          <p:cNvSpPr/>
          <p:nvPr/>
        </p:nvSpPr>
        <p:spPr>
          <a:xfrm>
            <a:off x="6030942" y="330742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25E3F85-C2DC-FFD8-77A0-9039D19650B8}"/>
              </a:ext>
            </a:extLst>
          </p:cNvPr>
          <p:cNvSpPr/>
          <p:nvPr/>
        </p:nvSpPr>
        <p:spPr>
          <a:xfrm>
            <a:off x="7411106" y="1525417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9A110B64-43C6-ED76-0113-429C4C8ADDD8}"/>
              </a:ext>
            </a:extLst>
          </p:cNvPr>
          <p:cNvSpPr/>
          <p:nvPr/>
        </p:nvSpPr>
        <p:spPr>
          <a:xfrm>
            <a:off x="6057928" y="2705221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2FB4FA32-8BE7-6D9E-27AB-ED1B2CC52AF7}"/>
              </a:ext>
            </a:extLst>
          </p:cNvPr>
          <p:cNvSpPr/>
          <p:nvPr/>
        </p:nvSpPr>
        <p:spPr>
          <a:xfrm>
            <a:off x="8870222" y="1490571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90837C01-BF5D-170C-4D2F-729F69FB9229}"/>
              </a:ext>
            </a:extLst>
          </p:cNvPr>
          <p:cNvSpPr/>
          <p:nvPr/>
        </p:nvSpPr>
        <p:spPr>
          <a:xfrm>
            <a:off x="10270145" y="327169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98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6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95BEF-1C1D-94C7-3CC1-9C8955720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2B2555F7-E4C6-6242-BD46-D6BA60BDFF05}"/>
              </a:ext>
            </a:extLst>
          </p:cNvPr>
          <p:cNvSpPr txBox="1"/>
          <p:nvPr/>
        </p:nvSpPr>
        <p:spPr>
          <a:xfrm>
            <a:off x="509483" y="330742"/>
            <a:ext cx="2364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Een brug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FB955D5-378B-7BF9-1025-1D1301484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4DEFF9BF-02FA-6E95-5202-4E2886C70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268080D3-AB7F-058F-E4E1-0A6F2B61D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76CCC16-EE33-44ED-5992-FAAE92D6357F}"/>
              </a:ext>
            </a:extLst>
          </p:cNvPr>
          <p:cNvSpPr txBox="1"/>
          <p:nvPr/>
        </p:nvSpPr>
        <p:spPr>
          <a:xfrm>
            <a:off x="526833" y="1038628"/>
            <a:ext cx="9252997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Materiaal: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karton, ijzerdraad, touw, plakband, … 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Gereedschap: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schaar, priem, kartonzaag, …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Gewicht: 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er moet een wagentje van 200 gram over.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Grootte: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hoe breed is het karretje?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            hoe lang wil ik de brug?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Bevestiging: 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hoe maak je het vast?</a:t>
            </a:r>
          </a:p>
          <a:p>
            <a:endParaRPr lang="nl-NL" sz="25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Vorm: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driehoeken, bogen en cilinders zijn stevig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Stabiel: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denk aan tegengewicht, knak, dikte, …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DC43EE1B-BB96-BD55-D848-D738A6BC1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573" y="330742"/>
            <a:ext cx="1813747" cy="18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93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21CA855-1A61-B6FE-A198-0B343EC4DD85}"/>
              </a:ext>
            </a:extLst>
          </p:cNvPr>
          <p:cNvSpPr txBox="1"/>
          <p:nvPr/>
        </p:nvSpPr>
        <p:spPr>
          <a:xfrm>
            <a:off x="1724685" y="458561"/>
            <a:ext cx="6481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Karton … eigenschappen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906FF95-0973-3C16-8753-8CE6EAC9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8" y="169985"/>
            <a:ext cx="1145226" cy="1145226"/>
          </a:xfrm>
          <a:prstGeom prst="rect">
            <a:avLst/>
          </a:prstGeom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30466C84-0314-7950-CC55-1DD82B81CD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D7F26B5-B3EC-A83E-80B0-39CE5C49F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94" y="1166447"/>
            <a:ext cx="4144043" cy="276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xtraordinary Uses for Ordinary Cardboard - Remake.Life">
            <a:extLst>
              <a:ext uri="{FF2B5EF4-FFF2-40B4-BE49-F238E27FC236}">
                <a16:creationId xmlns:a16="http://schemas.microsoft.com/office/drawing/2014/main" id="{88C8CDB7-697B-EA9C-C517-4751DFA42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461" y="125361"/>
            <a:ext cx="3151239" cy="315123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ox Dividers Cardboard at Lloyd Huggins blog">
            <a:extLst>
              <a:ext uri="{FF2B5EF4-FFF2-40B4-BE49-F238E27FC236}">
                <a16:creationId xmlns:a16="http://schemas.microsoft.com/office/drawing/2014/main" id="{B4F1E5CF-F5B8-D4C0-4D0A-D10FA2B57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79626"/>
            <a:ext cx="4991100" cy="28707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orking with Cardboard: Bending &amp; Folding - YouTube">
            <a:extLst>
              <a:ext uri="{FF2B5EF4-FFF2-40B4-BE49-F238E27FC236}">
                <a16:creationId xmlns:a16="http://schemas.microsoft.com/office/drawing/2014/main" id="{52FDD186-38DB-B0F1-6954-54F0C735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6960"/>
            <a:ext cx="3510115" cy="19744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3AD42CA-80E4-E63D-ABD6-6AAC3F727750}"/>
              </a:ext>
            </a:extLst>
          </p:cNvPr>
          <p:cNvSpPr txBox="1"/>
          <p:nvPr/>
        </p:nvSpPr>
        <p:spPr>
          <a:xfrm>
            <a:off x="686640" y="3929569"/>
            <a:ext cx="5256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Vouwbaar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Makkelijk verwerkbaar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Verschillende dikte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Goedkoop</a:t>
            </a:r>
          </a:p>
          <a:p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2221D75-320E-F939-98A9-407961831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222" y="439454"/>
            <a:ext cx="6805470" cy="597909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5502A6C-1E4B-F319-F1C3-200BAB246977}"/>
              </a:ext>
            </a:extLst>
          </p:cNvPr>
          <p:cNvSpPr txBox="1"/>
          <p:nvPr/>
        </p:nvSpPr>
        <p:spPr>
          <a:xfrm>
            <a:off x="1036427" y="696231"/>
            <a:ext cx="64812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    Karton </a:t>
            </a:r>
            <a:b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</a:br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verbinden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52CC8AD-7FD6-94A1-22CD-941F2780FE5F}"/>
              </a:ext>
            </a:extLst>
          </p:cNvPr>
          <p:cNvSpPr txBox="1"/>
          <p:nvPr/>
        </p:nvSpPr>
        <p:spPr>
          <a:xfrm>
            <a:off x="-231934" y="2495559"/>
            <a:ext cx="525696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Gaatjes maken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Sneetje maken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Lipjes vouwen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Stokjes erin duwen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383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B42843E-CC41-1D6D-CCFF-C9ED08FECC12}"/>
              </a:ext>
            </a:extLst>
          </p:cNvPr>
          <p:cNvSpPr txBox="1"/>
          <p:nvPr/>
        </p:nvSpPr>
        <p:spPr>
          <a:xfrm>
            <a:off x="509483" y="330742"/>
            <a:ext cx="4933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Wat herken je hier?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 descr="Simple Suspension Bridge Model : 8 Steps - Instructables">
            <a:extLst>
              <a:ext uri="{FF2B5EF4-FFF2-40B4-BE49-F238E27FC236}">
                <a16:creationId xmlns:a16="http://schemas.microsoft.com/office/drawing/2014/main" id="{DABD28F7-2977-E24D-24D9-EB1CB639EB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00" y="1228981"/>
            <a:ext cx="2284730" cy="171450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Afbeelding 5" descr="Crafting a Cardboard Bridge | How to make Bridge with Cardboard- Easy ...">
            <a:extLst>
              <a:ext uri="{FF2B5EF4-FFF2-40B4-BE49-F238E27FC236}">
                <a16:creationId xmlns:a16="http://schemas.microsoft.com/office/drawing/2014/main" id="{779D0BFC-E3B2-CAC8-0676-9A9451A09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8"/>
          <a:stretch/>
        </p:blipFill>
        <p:spPr bwMode="auto">
          <a:xfrm>
            <a:off x="3370355" y="1247396"/>
            <a:ext cx="3736975" cy="170561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fbeelding 6" descr="How To Build A Model Truss Bridge at Teresa Cochran blog">
            <a:extLst>
              <a:ext uri="{FF2B5EF4-FFF2-40B4-BE49-F238E27FC236}">
                <a16:creationId xmlns:a16="http://schemas.microsoft.com/office/drawing/2014/main" id="{6AA73DBA-9468-4F49-194C-E5EA21E8C28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775" y="3064766"/>
            <a:ext cx="3154045" cy="177355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8" name="Afbeelding 7" descr="Afbeelding met keramiek&#10;&#10;Door AI gegenereerde inhoud is mogelijk onjuist.">
            <a:extLst>
              <a:ext uri="{FF2B5EF4-FFF2-40B4-BE49-F238E27FC236}">
                <a16:creationId xmlns:a16="http://schemas.microsoft.com/office/drawing/2014/main" id="{488AA063-A108-B931-9FAC-66D2B056E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90" y="4998976"/>
            <a:ext cx="3839210" cy="134239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9" name="Afbeelding 8" descr="Challenge and Discover: Build a Bridge | Inspiration Laboratories">
            <a:extLst>
              <a:ext uri="{FF2B5EF4-FFF2-40B4-BE49-F238E27FC236}">
                <a16:creationId xmlns:a16="http://schemas.microsoft.com/office/drawing/2014/main" id="{2EE5ADAC-7509-EE97-D094-CC500ED562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17008"/>
          <a:stretch/>
        </p:blipFill>
        <p:spPr bwMode="auto">
          <a:xfrm>
            <a:off x="4587650" y="4982466"/>
            <a:ext cx="2435225" cy="137414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 descr="Suspension bridge in 2024 | Paper crafts diy kids, Building for kids ...">
            <a:extLst>
              <a:ext uri="{FF2B5EF4-FFF2-40B4-BE49-F238E27FC236}">
                <a16:creationId xmlns:a16="http://schemas.microsoft.com/office/drawing/2014/main" id="{1078C29C-B1B2-4E15-064F-9EF48F9CFD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0" b="16558"/>
          <a:stretch/>
        </p:blipFill>
        <p:spPr bwMode="auto">
          <a:xfrm>
            <a:off x="702085" y="3081911"/>
            <a:ext cx="3105785" cy="1755775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10B27D4-2343-B4A6-AC5E-A4980013F5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1763" y="330742"/>
            <a:ext cx="2300748" cy="230074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CCFA7841-951B-2DC1-9A57-99583F66691B}"/>
              </a:ext>
            </a:extLst>
          </p:cNvPr>
          <p:cNvSpPr txBox="1"/>
          <p:nvPr/>
        </p:nvSpPr>
        <p:spPr>
          <a:xfrm>
            <a:off x="7821728" y="2953006"/>
            <a:ext cx="406081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Denk aan…</a:t>
            </a:r>
            <a:b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doorbuigen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steun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tegengewicht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vakwerk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pijlers of pylonen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bevestiging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0762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3550</TotalTime>
  <Words>198</Words>
  <Application>Microsoft Office PowerPoint</Application>
  <PresentationFormat>Breedbeeld</PresentationFormat>
  <Paragraphs>36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96</cp:revision>
  <dcterms:created xsi:type="dcterms:W3CDTF">2024-11-20T18:20:50Z</dcterms:created>
  <dcterms:modified xsi:type="dcterms:W3CDTF">2025-06-30T16:46:07Z</dcterms:modified>
</cp:coreProperties>
</file>