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3" r:id="rId3"/>
    <p:sldId id="266" r:id="rId4"/>
    <p:sldId id="260" r:id="rId5"/>
    <p:sldId id="267" r:id="rId6"/>
    <p:sldId id="268" r:id="rId7"/>
    <p:sldId id="269" r:id="rId8"/>
    <p:sldId id="270" r:id="rId9"/>
    <p:sldId id="271" r:id="rId10"/>
    <p:sldId id="261" r:id="rId11"/>
    <p:sldId id="262" r:id="rId12"/>
    <p:sldId id="265" r:id="rId13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96EFA1-69C2-4A45-BA20-D89374DA133F}" type="datetimeFigureOut">
              <a:rPr lang="nl-BE" smtClean="0"/>
              <a:t>22/02/2025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DCF605-DFCA-47C6-9363-C00F888FF48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63744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32DBAC-7726-6750-2D2C-3D33E3002E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0C64F47-687F-F874-BBF0-16601531A3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57C0D85-2082-199D-07A0-C887BB173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22/02/2025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EB14702-0492-5A3E-FE20-7363FB9D2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F4F3C34-B462-FE2A-8A84-3B5EBFD80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57201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8E92EE-A3A9-39CF-C2EB-C7A2489C3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6560399-5682-EEE9-864D-B7E39D5CA8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A8339B2-03DC-3BBC-F5E1-47489724B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22/02/2025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3BBA928-6EB4-F2FC-51E3-2EEDB877E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DCC7A18-1FD4-AB84-059E-90796B0F7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40159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751D22-B601-26DA-CEC8-9D49FF210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8EDFF60-5622-973B-5ABF-A30C6231B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F832339-93BA-4F6C-F049-51F463550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22/02/2025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03B9DDB-6AC0-95AE-1DA1-5DDC1E63B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CF636A4-ED1B-55AD-54DD-EB859A3D7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88091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257C6D-E84B-E06F-2A87-755892C54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A3F33B2-95A0-CED8-00CC-6F99033285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17A52A7-98FE-B9FE-7783-D2BB4600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2938CAF-FDEB-6C55-A8B1-AEC68D88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22/02/2025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1864FBA-CD00-9080-102F-EB5B36CA7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463D6A8-DCAC-F279-4D70-A5BAA1D8B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64613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508084-9416-B59B-50D7-370B234F1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F6EC5FD-2410-DFEA-3B9A-5C90841A38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31DDA7C-6C44-C7CF-3678-B7E2705751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E55FBFD0-AEDD-1BBC-A0DA-AAB008CC19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4A50ABAC-4135-7710-199C-66DAB6528D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92C438C4-5B88-EDB1-583A-2AB161C0D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22/02/2025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AD92B82C-60DE-F565-D15D-13A5CF088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5B366054-E858-1F08-1B44-9C4F94E07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47573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D56225-C963-6E67-3489-8BAB8CF12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9EDDA31-9C98-0B25-8E24-EB2A47374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22/02/2025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8EC55BB-FD08-3B06-1C83-64468D7D0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55D416B-F0DC-4E49-67C5-60E8AEF43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11701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452CB79-F450-E5A0-7273-02904135C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22/02/2025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0AD6EC4-9060-FB94-64B2-BF4B71524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37BCBA1-389C-4A9F-D0FF-F7D6D96A2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72282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99E8D7-6B99-885D-7E60-20D64C510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3A684F-B6F2-6AF4-CFF5-442E21C58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FF745C2-66AC-EEB8-A1A9-4A36AE18E4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0195B77-9921-1AD5-D385-47F6CD15B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22/02/2025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87CAD0B-974E-E4E1-52BB-50B1A3AF7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1DA7627-FBCC-9C1B-FF53-D2C158D1A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91009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9DC909-3D9C-8607-E1DB-C854060BD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D7E1428-F1EA-9C7C-CB56-670BEFC578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913664A-BC2E-0F32-FE95-A2246AEA9A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778DD61-847E-AE39-E787-EF7769E46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22/02/2025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5C12B98-2B7D-AB4E-CFFE-846142297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0405C45-36FC-DFF2-66CE-B2022E913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12983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AC1FF2-C6E9-9ACC-8ABC-2DDC22F73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72948EE-EE6F-EC05-D90E-137A03CDDB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EBE2510-6FE2-950B-13AA-38390FCA6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22/02/2025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DD46DCE-FE95-29B0-D05F-61420801C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84A73FC-525D-B290-B2F5-8DCAC1593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78640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C50B6F23-F66E-E9ED-2863-65920D3A76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6BC05FD-6880-E0D5-F643-5199EAFF5A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320CA64-0898-F0CE-882F-8916FCE04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22/02/2025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09A0848-DE92-A1A3-6D49-61225CA13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6AFA539-DBFA-62E6-4300-CD33494E7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1343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051D5CC-E899-2CF4-8FCA-685B643E8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4FE1076-7E17-0F6C-940B-44E21D332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0166073-8CD2-4CC1-FB39-C1B5807EFA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6C00BF-EB50-4C8D-801C-89F5C128588E}" type="datetimeFigureOut">
              <a:rPr lang="nl-BE" smtClean="0"/>
              <a:t>22/02/2025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17F4333-E98E-C98C-4368-28FA07EBE1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9D55135-9E9F-01AC-2034-F1EFD279D7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7984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7" name="Rectangle 1043">
            <a:extLst>
              <a:ext uri="{FF2B5EF4-FFF2-40B4-BE49-F238E27FC236}">
                <a16:creationId xmlns:a16="http://schemas.microsoft.com/office/drawing/2014/main" id="{854ECEBE-9353-406C-9313-02A517A31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046" name="Freeform: Shape 1045">
            <a:extLst>
              <a:ext uri="{FF2B5EF4-FFF2-40B4-BE49-F238E27FC236}">
                <a16:creationId xmlns:a16="http://schemas.microsoft.com/office/drawing/2014/main" id="{86806086-A782-4311-A63B-1A68574D8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902" y="-15901"/>
            <a:ext cx="6578337" cy="5814891"/>
          </a:xfrm>
          <a:custGeom>
            <a:avLst/>
            <a:gdLst>
              <a:gd name="connsiteX0" fmla="*/ 1667657 w 6578337"/>
              <a:gd name="connsiteY0" fmla="*/ 0 h 5814891"/>
              <a:gd name="connsiteX1" fmla="*/ 5296215 w 6578337"/>
              <a:gd name="connsiteY1" fmla="*/ 0 h 5814891"/>
              <a:gd name="connsiteX2" fmla="*/ 5354505 w 6578337"/>
              <a:gd name="connsiteY2" fmla="*/ 38974 h 5814891"/>
              <a:gd name="connsiteX3" fmla="*/ 5772761 w 6578337"/>
              <a:gd name="connsiteY3" fmla="*/ 430996 h 5814891"/>
              <a:gd name="connsiteX4" fmla="*/ 6578337 w 6578337"/>
              <a:gd name="connsiteY4" fmla="*/ 2842158 h 5814891"/>
              <a:gd name="connsiteX5" fmla="*/ 6219497 w 6578337"/>
              <a:gd name="connsiteY5" fmla="*/ 3831001 h 5814891"/>
              <a:gd name="connsiteX6" fmla="*/ 5157059 w 6578337"/>
              <a:gd name="connsiteY6" fmla="*/ 4751758 h 5814891"/>
              <a:gd name="connsiteX7" fmla="*/ 4923464 w 6578337"/>
              <a:gd name="connsiteY7" fmla="*/ 4927890 h 5814891"/>
              <a:gd name="connsiteX8" fmla="*/ 3004017 w 6578337"/>
              <a:gd name="connsiteY8" fmla="*/ 5814891 h 5814891"/>
              <a:gd name="connsiteX9" fmla="*/ 475534 w 6578337"/>
              <a:gd name="connsiteY9" fmla="*/ 4373098 h 5814891"/>
              <a:gd name="connsiteX10" fmla="*/ 206071 w 6578337"/>
              <a:gd name="connsiteY10" fmla="*/ 4004246 h 5814891"/>
              <a:gd name="connsiteX11" fmla="*/ 79385 w 6578337"/>
              <a:gd name="connsiteY11" fmla="*/ 3833508 h 5814891"/>
              <a:gd name="connsiteX12" fmla="*/ 0 w 6578337"/>
              <a:gd name="connsiteY12" fmla="*/ 3721725 h 5814891"/>
              <a:gd name="connsiteX13" fmla="*/ 0 w 6578337"/>
              <a:gd name="connsiteY13" fmla="*/ 1581323 h 5814891"/>
              <a:gd name="connsiteX14" fmla="*/ 168477 w 6578337"/>
              <a:gd name="connsiteY14" fmla="*/ 1300525 h 5814891"/>
              <a:gd name="connsiteX15" fmla="*/ 885512 w 6578337"/>
              <a:gd name="connsiteY15" fmla="*/ 515238 h 5814891"/>
              <a:gd name="connsiteX16" fmla="*/ 1494824 w 6578337"/>
              <a:gd name="connsiteY16" fmla="*/ 90742 h 581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578337" h="5814891">
                <a:moveTo>
                  <a:pt x="1667657" y="0"/>
                </a:moveTo>
                <a:lnTo>
                  <a:pt x="5296215" y="0"/>
                </a:lnTo>
                <a:lnTo>
                  <a:pt x="5354505" y="38974"/>
                </a:lnTo>
                <a:cubicBezTo>
                  <a:pt x="5505893" y="152699"/>
                  <a:pt x="5645664" y="283643"/>
                  <a:pt x="5772761" y="430996"/>
                </a:cubicBezTo>
                <a:cubicBezTo>
                  <a:pt x="6292274" y="1033532"/>
                  <a:pt x="6578337" y="1889809"/>
                  <a:pt x="6578337" y="2842158"/>
                </a:cubicBezTo>
                <a:cubicBezTo>
                  <a:pt x="6578337" y="3222117"/>
                  <a:pt x="6467617" y="3527065"/>
                  <a:pt x="6219497" y="3831001"/>
                </a:cubicBezTo>
                <a:cubicBezTo>
                  <a:pt x="5959965" y="4148933"/>
                  <a:pt x="5569997" y="4441763"/>
                  <a:pt x="5157059" y="4751758"/>
                </a:cubicBezTo>
                <a:cubicBezTo>
                  <a:pt x="5080873" y="4808882"/>
                  <a:pt x="5002168" y="4868026"/>
                  <a:pt x="4923464" y="4927890"/>
                </a:cubicBezTo>
                <a:cubicBezTo>
                  <a:pt x="4218974" y="5463640"/>
                  <a:pt x="3704799" y="5814891"/>
                  <a:pt x="3004017" y="5814891"/>
                </a:cubicBezTo>
                <a:cubicBezTo>
                  <a:pt x="1936240" y="5814891"/>
                  <a:pt x="1180025" y="5383723"/>
                  <a:pt x="475534" y="4373098"/>
                </a:cubicBezTo>
                <a:cubicBezTo>
                  <a:pt x="383343" y="4240819"/>
                  <a:pt x="293225" y="4120515"/>
                  <a:pt x="206071" y="4004246"/>
                </a:cubicBezTo>
                <a:cubicBezTo>
                  <a:pt x="160920" y="3943985"/>
                  <a:pt x="118700" y="3887339"/>
                  <a:pt x="79385" y="3833508"/>
                </a:cubicBezTo>
                <a:lnTo>
                  <a:pt x="0" y="3721725"/>
                </a:lnTo>
                <a:lnTo>
                  <a:pt x="0" y="1581323"/>
                </a:lnTo>
                <a:lnTo>
                  <a:pt x="168477" y="1300525"/>
                </a:lnTo>
                <a:cubicBezTo>
                  <a:pt x="359173" y="1017017"/>
                  <a:pt x="599372" y="753795"/>
                  <a:pt x="885512" y="515238"/>
                </a:cubicBezTo>
                <a:cubicBezTo>
                  <a:pt x="1073010" y="358870"/>
                  <a:pt x="1278109" y="216205"/>
                  <a:pt x="1494824" y="90742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026" name="Picture 2" descr="Wikinger-Bootsfahrt - Hansa-Park - Pretparken.be">
            <a:extLst>
              <a:ext uri="{FF2B5EF4-FFF2-40B4-BE49-F238E27FC236}">
                <a16:creationId xmlns:a16="http://schemas.microsoft.com/office/drawing/2014/main" id="{E4BDE0D3-9CE2-B41D-ABFD-104FD808D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69" r="17735" b="-1"/>
          <a:stretch/>
        </p:blipFill>
        <p:spPr bwMode="auto">
          <a:xfrm>
            <a:off x="20" y="-2"/>
            <a:ext cx="6323142" cy="5593660"/>
          </a:xfrm>
          <a:custGeom>
            <a:avLst/>
            <a:gdLst/>
            <a:ahLst/>
            <a:cxnLst/>
            <a:rect l="l" t="t" r="r" b="b"/>
            <a:pathLst>
              <a:path w="6323162" h="5593660">
                <a:moveTo>
                  <a:pt x="2177447" y="0"/>
                </a:moveTo>
                <a:lnTo>
                  <a:pt x="4826316" y="0"/>
                </a:lnTo>
                <a:lnTo>
                  <a:pt x="4971508" y="75777"/>
                </a:lnTo>
                <a:cubicBezTo>
                  <a:pt x="5197582" y="210111"/>
                  <a:pt x="5400550" y="381325"/>
                  <a:pt x="5577109" y="586873"/>
                </a:cubicBezTo>
                <a:cubicBezTo>
                  <a:pt x="6058235" y="1147205"/>
                  <a:pt x="6323162" y="1943505"/>
                  <a:pt x="6323162" y="2829148"/>
                </a:cubicBezTo>
                <a:cubicBezTo>
                  <a:pt x="6323162" y="3182494"/>
                  <a:pt x="6220623" y="3466081"/>
                  <a:pt x="5990836" y="3748729"/>
                </a:cubicBezTo>
                <a:cubicBezTo>
                  <a:pt x="5750480" y="4044392"/>
                  <a:pt x="5389327" y="4316711"/>
                  <a:pt x="5006899" y="4604992"/>
                </a:cubicBezTo>
                <a:cubicBezTo>
                  <a:pt x="4936343" y="4658116"/>
                  <a:pt x="4863453" y="4713117"/>
                  <a:pt x="4790566" y="4768788"/>
                </a:cubicBezTo>
                <a:cubicBezTo>
                  <a:pt x="4138128" y="5267012"/>
                  <a:pt x="3661945" y="5593660"/>
                  <a:pt x="3012943" y="5593660"/>
                </a:cubicBezTo>
                <a:cubicBezTo>
                  <a:pt x="2024062" y="5593660"/>
                  <a:pt x="1323723" y="5192693"/>
                  <a:pt x="671286" y="4252856"/>
                </a:cubicBezTo>
                <a:cubicBezTo>
                  <a:pt x="585906" y="4129842"/>
                  <a:pt x="502446" y="4017964"/>
                  <a:pt x="421733" y="3909839"/>
                </a:cubicBezTo>
                <a:cubicBezTo>
                  <a:pt x="254471" y="3685679"/>
                  <a:pt x="130655" y="3515312"/>
                  <a:pt x="48655" y="3351082"/>
                </a:cubicBezTo>
                <a:lnTo>
                  <a:pt x="0" y="3239820"/>
                </a:lnTo>
                <a:lnTo>
                  <a:pt x="0" y="2248150"/>
                </a:lnTo>
                <a:lnTo>
                  <a:pt x="1658" y="2239520"/>
                </a:lnTo>
                <a:cubicBezTo>
                  <a:pt x="51657" y="2045089"/>
                  <a:pt x="126469" y="1853225"/>
                  <a:pt x="225714" y="1665285"/>
                </a:cubicBezTo>
                <a:cubicBezTo>
                  <a:pt x="419948" y="1297585"/>
                  <a:pt x="697641" y="961011"/>
                  <a:pt x="1050970" y="665214"/>
                </a:cubicBezTo>
                <a:cubicBezTo>
                  <a:pt x="1311437" y="447090"/>
                  <a:pt x="1608578" y="257641"/>
                  <a:pt x="1923692" y="10784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8" name="Freeform: Shape 1047">
            <a:extLst>
              <a:ext uri="{FF2B5EF4-FFF2-40B4-BE49-F238E27FC236}">
                <a16:creationId xmlns:a16="http://schemas.microsoft.com/office/drawing/2014/main" id="{CE71458B-DF80-43DF-9693-2EC3878AC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23162" cy="5593660"/>
          </a:xfrm>
          <a:custGeom>
            <a:avLst/>
            <a:gdLst>
              <a:gd name="connsiteX0" fmla="*/ 2177447 w 6323162"/>
              <a:gd name="connsiteY0" fmla="*/ 0 h 5593660"/>
              <a:gd name="connsiteX1" fmla="*/ 2572776 w 6323162"/>
              <a:gd name="connsiteY1" fmla="*/ 0 h 5593660"/>
              <a:gd name="connsiteX2" fmla="*/ 2279674 w 6323162"/>
              <a:gd name="connsiteY2" fmla="*/ 98163 h 5593660"/>
              <a:gd name="connsiteX3" fmla="*/ 1163390 w 6323162"/>
              <a:gd name="connsiteY3" fmla="*/ 758946 h 5593660"/>
              <a:gd name="connsiteX4" fmla="*/ 391288 w 6323162"/>
              <a:gd name="connsiteY4" fmla="*/ 1711778 h 5593660"/>
              <a:gd name="connsiteX5" fmla="*/ 111318 w 6323162"/>
              <a:gd name="connsiteY5" fmla="*/ 2820666 h 5593660"/>
              <a:gd name="connsiteX6" fmla="*/ 574682 w 6323162"/>
              <a:gd name="connsiteY6" fmla="*/ 3850310 h 5593660"/>
              <a:gd name="connsiteX7" fmla="*/ 808161 w 6323162"/>
              <a:gd name="connsiteY7" fmla="*/ 4177123 h 5593660"/>
              <a:gd name="connsiteX8" fmla="*/ 2998992 w 6323162"/>
              <a:gd name="connsiteY8" fmla="*/ 5454594 h 5593660"/>
              <a:gd name="connsiteX9" fmla="*/ 4662117 w 6323162"/>
              <a:gd name="connsiteY9" fmla="*/ 4668685 h 5593660"/>
              <a:gd name="connsiteX10" fmla="*/ 4864518 w 6323162"/>
              <a:gd name="connsiteY10" fmla="*/ 4512627 h 5593660"/>
              <a:gd name="connsiteX11" fmla="*/ 5785079 w 6323162"/>
              <a:gd name="connsiteY11" fmla="*/ 3696808 h 5593660"/>
              <a:gd name="connsiteX12" fmla="*/ 6095999 w 6323162"/>
              <a:gd name="connsiteY12" fmla="*/ 2820666 h 5593660"/>
              <a:gd name="connsiteX13" fmla="*/ 5397999 w 6323162"/>
              <a:gd name="connsiteY13" fmla="*/ 684305 h 5593660"/>
              <a:gd name="connsiteX14" fmla="*/ 4612801 w 6323162"/>
              <a:gd name="connsiteY14" fmla="*/ 81166 h 5593660"/>
              <a:gd name="connsiteX15" fmla="*/ 4406067 w 6323162"/>
              <a:gd name="connsiteY15" fmla="*/ 0 h 5593660"/>
              <a:gd name="connsiteX16" fmla="*/ 4826316 w 6323162"/>
              <a:gd name="connsiteY16" fmla="*/ 0 h 5593660"/>
              <a:gd name="connsiteX17" fmla="*/ 4971508 w 6323162"/>
              <a:gd name="connsiteY17" fmla="*/ 75777 h 5593660"/>
              <a:gd name="connsiteX18" fmla="*/ 5577109 w 6323162"/>
              <a:gd name="connsiteY18" fmla="*/ 586873 h 5593660"/>
              <a:gd name="connsiteX19" fmla="*/ 6323162 w 6323162"/>
              <a:gd name="connsiteY19" fmla="*/ 2829148 h 5593660"/>
              <a:gd name="connsiteX20" fmla="*/ 5990836 w 6323162"/>
              <a:gd name="connsiteY20" fmla="*/ 3748729 h 5593660"/>
              <a:gd name="connsiteX21" fmla="*/ 5006899 w 6323162"/>
              <a:gd name="connsiteY21" fmla="*/ 4604992 h 5593660"/>
              <a:gd name="connsiteX22" fmla="*/ 4790566 w 6323162"/>
              <a:gd name="connsiteY22" fmla="*/ 4768788 h 5593660"/>
              <a:gd name="connsiteX23" fmla="*/ 3012943 w 6323162"/>
              <a:gd name="connsiteY23" fmla="*/ 5593660 h 5593660"/>
              <a:gd name="connsiteX24" fmla="*/ 671286 w 6323162"/>
              <a:gd name="connsiteY24" fmla="*/ 4252856 h 5593660"/>
              <a:gd name="connsiteX25" fmla="*/ 421733 w 6323162"/>
              <a:gd name="connsiteY25" fmla="*/ 3909839 h 5593660"/>
              <a:gd name="connsiteX26" fmla="*/ 48655 w 6323162"/>
              <a:gd name="connsiteY26" fmla="*/ 3351082 h 5593660"/>
              <a:gd name="connsiteX27" fmla="*/ 0 w 6323162"/>
              <a:gd name="connsiteY27" fmla="*/ 3239820 h 5593660"/>
              <a:gd name="connsiteX28" fmla="*/ 0 w 6323162"/>
              <a:gd name="connsiteY28" fmla="*/ 2248150 h 5593660"/>
              <a:gd name="connsiteX29" fmla="*/ 1658 w 6323162"/>
              <a:gd name="connsiteY29" fmla="*/ 2239520 h 5593660"/>
              <a:gd name="connsiteX30" fmla="*/ 225714 w 6323162"/>
              <a:gd name="connsiteY30" fmla="*/ 1665285 h 5593660"/>
              <a:gd name="connsiteX31" fmla="*/ 1050970 w 6323162"/>
              <a:gd name="connsiteY31" fmla="*/ 665214 h 5593660"/>
              <a:gd name="connsiteX32" fmla="*/ 1923692 w 6323162"/>
              <a:gd name="connsiteY32" fmla="*/ 107844 h 5593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323162" h="5593660">
                <a:moveTo>
                  <a:pt x="2177447" y="0"/>
                </a:moveTo>
                <a:lnTo>
                  <a:pt x="2572776" y="0"/>
                </a:lnTo>
                <a:lnTo>
                  <a:pt x="2279674" y="98163"/>
                </a:lnTo>
                <a:cubicBezTo>
                  <a:pt x="1874231" y="253327"/>
                  <a:pt x="1488311" y="481852"/>
                  <a:pt x="1163390" y="758946"/>
                </a:cubicBezTo>
                <a:cubicBezTo>
                  <a:pt x="832819" y="1040772"/>
                  <a:pt x="573013" y="1361447"/>
                  <a:pt x="391288" y="1711778"/>
                </a:cubicBezTo>
                <a:cubicBezTo>
                  <a:pt x="205583" y="2069903"/>
                  <a:pt x="111318" y="2442986"/>
                  <a:pt x="111318" y="2820666"/>
                </a:cubicBezTo>
                <a:cubicBezTo>
                  <a:pt x="111318" y="3201031"/>
                  <a:pt x="261705" y="3423166"/>
                  <a:pt x="574682" y="3850310"/>
                </a:cubicBezTo>
                <a:cubicBezTo>
                  <a:pt x="650197" y="3953327"/>
                  <a:pt x="728281" y="4059920"/>
                  <a:pt x="808161" y="4177123"/>
                </a:cubicBezTo>
                <a:cubicBezTo>
                  <a:pt x="1418574" y="5072567"/>
                  <a:pt x="2073806" y="5454594"/>
                  <a:pt x="2998992" y="5454594"/>
                </a:cubicBezTo>
                <a:cubicBezTo>
                  <a:pt x="3606192" y="5454594"/>
                  <a:pt x="4051705" y="5143376"/>
                  <a:pt x="4662117" y="4668685"/>
                </a:cubicBezTo>
                <a:cubicBezTo>
                  <a:pt x="4730310" y="4615645"/>
                  <a:pt x="4798505" y="4563242"/>
                  <a:pt x="4864518" y="4512627"/>
                </a:cubicBezTo>
                <a:cubicBezTo>
                  <a:pt x="5222313" y="4237963"/>
                  <a:pt x="5560204" y="3978506"/>
                  <a:pt x="5785079" y="3696808"/>
                </a:cubicBezTo>
                <a:cubicBezTo>
                  <a:pt x="6000066" y="3427513"/>
                  <a:pt x="6095999" y="3157320"/>
                  <a:pt x="6095999" y="2820666"/>
                </a:cubicBezTo>
                <a:cubicBezTo>
                  <a:pt x="6095999" y="1976856"/>
                  <a:pt x="5848138" y="1218170"/>
                  <a:pt x="5397999" y="684305"/>
                </a:cubicBezTo>
                <a:cubicBezTo>
                  <a:pt x="5177750" y="423188"/>
                  <a:pt x="4913577" y="220223"/>
                  <a:pt x="4612801" y="81166"/>
                </a:cubicBezTo>
                <a:lnTo>
                  <a:pt x="4406067" y="0"/>
                </a:lnTo>
                <a:lnTo>
                  <a:pt x="4826316" y="0"/>
                </a:lnTo>
                <a:lnTo>
                  <a:pt x="4971508" y="75777"/>
                </a:lnTo>
                <a:cubicBezTo>
                  <a:pt x="5197582" y="210111"/>
                  <a:pt x="5400550" y="381325"/>
                  <a:pt x="5577109" y="586873"/>
                </a:cubicBezTo>
                <a:cubicBezTo>
                  <a:pt x="6058235" y="1147205"/>
                  <a:pt x="6323162" y="1943505"/>
                  <a:pt x="6323162" y="2829148"/>
                </a:cubicBezTo>
                <a:cubicBezTo>
                  <a:pt x="6323162" y="3182494"/>
                  <a:pt x="6220623" y="3466081"/>
                  <a:pt x="5990836" y="3748729"/>
                </a:cubicBezTo>
                <a:cubicBezTo>
                  <a:pt x="5750480" y="4044392"/>
                  <a:pt x="5389327" y="4316711"/>
                  <a:pt x="5006899" y="4604992"/>
                </a:cubicBezTo>
                <a:cubicBezTo>
                  <a:pt x="4936343" y="4658116"/>
                  <a:pt x="4863453" y="4713117"/>
                  <a:pt x="4790566" y="4768788"/>
                </a:cubicBezTo>
                <a:cubicBezTo>
                  <a:pt x="4138128" y="5267012"/>
                  <a:pt x="3661945" y="5593660"/>
                  <a:pt x="3012943" y="5593660"/>
                </a:cubicBezTo>
                <a:cubicBezTo>
                  <a:pt x="2024062" y="5593660"/>
                  <a:pt x="1323723" y="5192693"/>
                  <a:pt x="671286" y="4252856"/>
                </a:cubicBezTo>
                <a:cubicBezTo>
                  <a:pt x="585906" y="4129842"/>
                  <a:pt x="502446" y="4017964"/>
                  <a:pt x="421733" y="3909839"/>
                </a:cubicBezTo>
                <a:cubicBezTo>
                  <a:pt x="254471" y="3685679"/>
                  <a:pt x="130655" y="3515312"/>
                  <a:pt x="48655" y="3351082"/>
                </a:cubicBezTo>
                <a:lnTo>
                  <a:pt x="0" y="3239820"/>
                </a:lnTo>
                <a:lnTo>
                  <a:pt x="0" y="2248150"/>
                </a:lnTo>
                <a:lnTo>
                  <a:pt x="1658" y="2239520"/>
                </a:lnTo>
                <a:cubicBezTo>
                  <a:pt x="51657" y="2045089"/>
                  <a:pt x="126469" y="1853225"/>
                  <a:pt x="225714" y="1665285"/>
                </a:cubicBezTo>
                <a:cubicBezTo>
                  <a:pt x="419948" y="1297585"/>
                  <a:pt x="697641" y="961011"/>
                  <a:pt x="1050970" y="665214"/>
                </a:cubicBezTo>
                <a:cubicBezTo>
                  <a:pt x="1311437" y="447090"/>
                  <a:pt x="1608578" y="257641"/>
                  <a:pt x="1923692" y="107844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50" name="Freeform: Shape 1049">
            <a:extLst>
              <a:ext uri="{FF2B5EF4-FFF2-40B4-BE49-F238E27FC236}">
                <a16:creationId xmlns:a16="http://schemas.microsoft.com/office/drawing/2014/main" id="{DE1994AC-22D1-4B48-9EDA-BE373E704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41758" y="1415331"/>
            <a:ext cx="5665992" cy="5466522"/>
          </a:xfrm>
          <a:custGeom>
            <a:avLst/>
            <a:gdLst>
              <a:gd name="connsiteX0" fmla="*/ 3113576 w 5665992"/>
              <a:gd name="connsiteY0" fmla="*/ 1556 h 5401530"/>
              <a:gd name="connsiteX1" fmla="*/ 4468777 w 5665992"/>
              <a:gd name="connsiteY1" fmla="*/ 405866 h 5401530"/>
              <a:gd name="connsiteX2" fmla="*/ 5525792 w 5665992"/>
              <a:gd name="connsiteY2" fmla="*/ 1317461 h 5401530"/>
              <a:gd name="connsiteX3" fmla="*/ 5665992 w 5665992"/>
              <a:gd name="connsiteY3" fmla="*/ 1506159 h 5401530"/>
              <a:gd name="connsiteX4" fmla="*/ 5665992 w 5665992"/>
              <a:gd name="connsiteY4" fmla="*/ 5401530 h 5401530"/>
              <a:gd name="connsiteX5" fmla="*/ 965932 w 5665992"/>
              <a:gd name="connsiteY5" fmla="*/ 5401530 h 5401530"/>
              <a:gd name="connsiteX6" fmla="*/ 836753 w 5665992"/>
              <a:gd name="connsiteY6" fmla="*/ 5181943 h 5401530"/>
              <a:gd name="connsiteX7" fmla="*/ 509793 w 5665992"/>
              <a:gd name="connsiteY7" fmla="*/ 4458111 h 5401530"/>
              <a:gd name="connsiteX8" fmla="*/ 251995 w 5665992"/>
              <a:gd name="connsiteY8" fmla="*/ 1805844 h 5401530"/>
              <a:gd name="connsiteX9" fmla="*/ 3113576 w 5665992"/>
              <a:gd name="connsiteY9" fmla="*/ 1556 h 5401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65992" h="5401530">
                <a:moveTo>
                  <a:pt x="3113576" y="1556"/>
                </a:moveTo>
                <a:cubicBezTo>
                  <a:pt x="3559807" y="16866"/>
                  <a:pt x="4018025" y="145625"/>
                  <a:pt x="4468777" y="405866"/>
                </a:cubicBezTo>
                <a:cubicBezTo>
                  <a:pt x="4871803" y="638554"/>
                  <a:pt x="5229811" y="952545"/>
                  <a:pt x="5525792" y="1317461"/>
                </a:cubicBezTo>
                <a:lnTo>
                  <a:pt x="5665992" y="1506159"/>
                </a:lnTo>
                <a:lnTo>
                  <a:pt x="5665992" y="5401530"/>
                </a:lnTo>
                <a:lnTo>
                  <a:pt x="965932" y="5401530"/>
                </a:lnTo>
                <a:lnTo>
                  <a:pt x="836753" y="5181943"/>
                </a:lnTo>
                <a:cubicBezTo>
                  <a:pt x="713569" y="4953383"/>
                  <a:pt x="611679" y="4708683"/>
                  <a:pt x="509793" y="4458111"/>
                </a:cubicBezTo>
                <a:cubicBezTo>
                  <a:pt x="136790" y="3540808"/>
                  <a:pt x="-278612" y="2724882"/>
                  <a:pt x="251995" y="1805844"/>
                </a:cubicBezTo>
                <a:cubicBezTo>
                  <a:pt x="911122" y="664202"/>
                  <a:pt x="1973207" y="-37572"/>
                  <a:pt x="3113576" y="1556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2" name="Afbeelding 1" descr="Afbeelding met clipart, boot, tekenfilm, ontwerp&#10;&#10;Automatisch gegenereerde beschrijving">
            <a:extLst>
              <a:ext uri="{FF2B5EF4-FFF2-40B4-BE49-F238E27FC236}">
                <a16:creationId xmlns:a16="http://schemas.microsoft.com/office/drawing/2014/main" id="{BB20CBDA-1E89-298B-B439-C2AAF6CD2C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" r="18713" b="-1"/>
          <a:stretch/>
        </p:blipFill>
        <p:spPr>
          <a:xfrm>
            <a:off x="6795930" y="1685367"/>
            <a:ext cx="5396070" cy="5172635"/>
          </a:xfrm>
          <a:custGeom>
            <a:avLst/>
            <a:gdLst/>
            <a:ahLst/>
            <a:cxnLst/>
            <a:rect l="l" t="t" r="r" b="b"/>
            <a:pathLst>
              <a:path w="5396070" h="5172635">
                <a:moveTo>
                  <a:pt x="2809770" y="1442"/>
                </a:moveTo>
                <a:cubicBezTo>
                  <a:pt x="3212462" y="15635"/>
                  <a:pt x="3625968" y="134989"/>
                  <a:pt x="4032739" y="376223"/>
                </a:cubicBezTo>
                <a:cubicBezTo>
                  <a:pt x="4589656" y="706501"/>
                  <a:pt x="5051318" y="1213487"/>
                  <a:pt x="5362614" y="1796088"/>
                </a:cubicBezTo>
                <a:lnTo>
                  <a:pt x="5396070" y="1864600"/>
                </a:lnTo>
                <a:lnTo>
                  <a:pt x="5396070" y="4888539"/>
                </a:lnTo>
                <a:lnTo>
                  <a:pt x="5373530" y="4924165"/>
                </a:lnTo>
                <a:cubicBezTo>
                  <a:pt x="5310112" y="5013254"/>
                  <a:pt x="5241620" y="5088864"/>
                  <a:pt x="5168684" y="5154829"/>
                </a:cubicBezTo>
                <a:lnTo>
                  <a:pt x="5146924" y="5172635"/>
                </a:lnTo>
                <a:lnTo>
                  <a:pt x="987172" y="5172635"/>
                </a:lnTo>
                <a:lnTo>
                  <a:pt x="842383" y="4959392"/>
                </a:lnTo>
                <a:cubicBezTo>
                  <a:pt x="689919" y="4704655"/>
                  <a:pt x="574982" y="4422821"/>
                  <a:pt x="460051" y="4132485"/>
                </a:cubicBezTo>
                <a:cubicBezTo>
                  <a:pt x="123442" y="3282182"/>
                  <a:pt x="-251427" y="2525854"/>
                  <a:pt x="227408" y="1673941"/>
                </a:cubicBezTo>
                <a:cubicBezTo>
                  <a:pt x="822220" y="615687"/>
                  <a:pt x="1780673" y="-34829"/>
                  <a:pt x="2809770" y="1442"/>
                </a:cubicBezTo>
                <a:close/>
              </a:path>
            </a:pathLst>
          </a:custGeom>
        </p:spPr>
      </p:pic>
      <p:sp>
        <p:nvSpPr>
          <p:cNvPr id="1052" name="Freeform: Shape 1051">
            <a:extLst>
              <a:ext uri="{FF2B5EF4-FFF2-40B4-BE49-F238E27FC236}">
                <a16:creationId xmlns:a16="http://schemas.microsoft.com/office/drawing/2014/main" id="{22220111-5018-4EB7-A38B-79BD37F7C0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5930" y="1685365"/>
            <a:ext cx="5396070" cy="5172635"/>
          </a:xfrm>
          <a:custGeom>
            <a:avLst/>
            <a:gdLst>
              <a:gd name="connsiteX0" fmla="*/ 2809770 w 5396070"/>
              <a:gd name="connsiteY0" fmla="*/ 1442 h 5172635"/>
              <a:gd name="connsiteX1" fmla="*/ 4032739 w 5396070"/>
              <a:gd name="connsiteY1" fmla="*/ 376223 h 5172635"/>
              <a:gd name="connsiteX2" fmla="*/ 5362614 w 5396070"/>
              <a:gd name="connsiteY2" fmla="*/ 1796088 h 5172635"/>
              <a:gd name="connsiteX3" fmla="*/ 5396070 w 5396070"/>
              <a:gd name="connsiteY3" fmla="*/ 1864599 h 5172635"/>
              <a:gd name="connsiteX4" fmla="*/ 5396070 w 5396070"/>
              <a:gd name="connsiteY4" fmla="*/ 1981756 h 5172635"/>
              <a:gd name="connsiteX5" fmla="*/ 5363566 w 5396070"/>
              <a:gd name="connsiteY5" fmla="*/ 1915670 h 5172635"/>
              <a:gd name="connsiteX6" fmla="*/ 4071524 w 5396070"/>
              <a:gd name="connsiteY6" fmla="*/ 546090 h 5172635"/>
              <a:gd name="connsiteX7" fmla="*/ 2883346 w 5396070"/>
              <a:gd name="connsiteY7" fmla="*/ 184583 h 5172635"/>
              <a:gd name="connsiteX8" fmla="*/ 374449 w 5396070"/>
              <a:gd name="connsiteY8" fmla="*/ 1797850 h 5172635"/>
              <a:gd name="connsiteX9" fmla="*/ 600473 w 5396070"/>
              <a:gd name="connsiteY9" fmla="*/ 4169322 h 5172635"/>
              <a:gd name="connsiteX10" fmla="*/ 971928 w 5396070"/>
              <a:gd name="connsiteY10" fmla="*/ 4966944 h 5172635"/>
              <a:gd name="connsiteX11" fmla="*/ 1112598 w 5396070"/>
              <a:gd name="connsiteY11" fmla="*/ 5172635 h 5172635"/>
              <a:gd name="connsiteX12" fmla="*/ 987172 w 5396070"/>
              <a:gd name="connsiteY12" fmla="*/ 5172635 h 5172635"/>
              <a:gd name="connsiteX13" fmla="*/ 842383 w 5396070"/>
              <a:gd name="connsiteY13" fmla="*/ 4959392 h 5172635"/>
              <a:gd name="connsiteX14" fmla="*/ 460051 w 5396070"/>
              <a:gd name="connsiteY14" fmla="*/ 4132485 h 5172635"/>
              <a:gd name="connsiteX15" fmla="*/ 227408 w 5396070"/>
              <a:gd name="connsiteY15" fmla="*/ 1673941 h 5172635"/>
              <a:gd name="connsiteX16" fmla="*/ 2809770 w 5396070"/>
              <a:gd name="connsiteY16" fmla="*/ 1442 h 5172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96070" h="5172635">
                <a:moveTo>
                  <a:pt x="2809770" y="1442"/>
                </a:moveTo>
                <a:cubicBezTo>
                  <a:pt x="3212462" y="15635"/>
                  <a:pt x="3625968" y="134989"/>
                  <a:pt x="4032739" y="376223"/>
                </a:cubicBezTo>
                <a:cubicBezTo>
                  <a:pt x="4589656" y="706501"/>
                  <a:pt x="5051318" y="1213487"/>
                  <a:pt x="5362614" y="1796088"/>
                </a:cubicBezTo>
                <a:lnTo>
                  <a:pt x="5396070" y="1864599"/>
                </a:lnTo>
                <a:lnTo>
                  <a:pt x="5396070" y="1981756"/>
                </a:lnTo>
                <a:lnTo>
                  <a:pt x="5363566" y="1915670"/>
                </a:lnTo>
                <a:cubicBezTo>
                  <a:pt x="5061125" y="1353703"/>
                  <a:pt x="4612597" y="864671"/>
                  <a:pt x="4071524" y="546090"/>
                </a:cubicBezTo>
                <a:cubicBezTo>
                  <a:pt x="3676324" y="313400"/>
                  <a:pt x="3274582" y="198273"/>
                  <a:pt x="2883346" y="184583"/>
                </a:cubicBezTo>
                <a:cubicBezTo>
                  <a:pt x="1883526" y="149597"/>
                  <a:pt x="952339" y="777074"/>
                  <a:pt x="374449" y="1797850"/>
                </a:cubicBezTo>
                <a:cubicBezTo>
                  <a:pt x="-90765" y="2619591"/>
                  <a:pt x="273440" y="3349133"/>
                  <a:pt x="600473" y="4169322"/>
                </a:cubicBezTo>
                <a:cubicBezTo>
                  <a:pt x="712134" y="4449376"/>
                  <a:pt x="823802" y="4721229"/>
                  <a:pt x="971928" y="4966944"/>
                </a:cubicBezTo>
                <a:lnTo>
                  <a:pt x="1112598" y="5172635"/>
                </a:lnTo>
                <a:lnTo>
                  <a:pt x="987172" y="5172635"/>
                </a:lnTo>
                <a:lnTo>
                  <a:pt x="842383" y="4959392"/>
                </a:lnTo>
                <a:cubicBezTo>
                  <a:pt x="689919" y="4704655"/>
                  <a:pt x="574981" y="4422821"/>
                  <a:pt x="460051" y="4132485"/>
                </a:cubicBezTo>
                <a:cubicBezTo>
                  <a:pt x="123442" y="3282182"/>
                  <a:pt x="-251427" y="2525854"/>
                  <a:pt x="227408" y="1673941"/>
                </a:cubicBezTo>
                <a:cubicBezTo>
                  <a:pt x="822220" y="615687"/>
                  <a:pt x="1780673" y="-34829"/>
                  <a:pt x="2809770" y="1442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548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543D821C-EF99-3623-EC52-A303853ADEF0}"/>
              </a:ext>
            </a:extLst>
          </p:cNvPr>
          <p:cNvSpPr txBox="1"/>
          <p:nvPr/>
        </p:nvSpPr>
        <p:spPr>
          <a:xfrm>
            <a:off x="1873901" y="327094"/>
            <a:ext cx="65337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0070C0"/>
                </a:solidFill>
                <a:latin typeface="Jumble" panose="02000503000000020004" pitchFamily="2" charset="0"/>
              </a:rPr>
              <a:t>Materiaal en gereedschap</a:t>
            </a:r>
            <a:endParaRPr lang="nl-BE" sz="4000" dirty="0">
              <a:solidFill>
                <a:srgbClr val="0070C0"/>
              </a:solidFill>
              <a:latin typeface="Jumble" panose="02000503000000020004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AC06016C-2136-30F2-CF63-5520937DC7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086" y="501362"/>
            <a:ext cx="1187326" cy="1187326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8E74BAF6-6D0D-0B17-223A-59761B215C55}"/>
              </a:ext>
            </a:extLst>
          </p:cNvPr>
          <p:cNvSpPr txBox="1"/>
          <p:nvPr/>
        </p:nvSpPr>
        <p:spPr>
          <a:xfrm>
            <a:off x="2091208" y="1095025"/>
            <a:ext cx="82882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dirty="0">
                <a:latin typeface="Cavolini" panose="03000502040302020204" pitchFamily="66" charset="0"/>
                <a:cs typeface="Cavolini" panose="03000502040302020204" pitchFamily="66" charset="0"/>
              </a:rPr>
              <a:t>Wat is er </a:t>
            </a:r>
            <a:r>
              <a:rPr lang="nl-NL" sz="1800" b="1" dirty="0">
                <a:latin typeface="Cavolini" panose="03000502040302020204" pitchFamily="66" charset="0"/>
                <a:cs typeface="Cavolini" panose="03000502040302020204" pitchFamily="66" charset="0"/>
              </a:rPr>
              <a:t>beschikbaar</a:t>
            </a:r>
            <a:r>
              <a:rPr lang="nl-NL" sz="1800" dirty="0">
                <a:latin typeface="Cavolini" panose="03000502040302020204" pitchFamily="66" charset="0"/>
                <a:cs typeface="Cavolini" panose="03000502040302020204" pitchFamily="66" charset="0"/>
              </a:rPr>
              <a:t>?</a:t>
            </a:r>
            <a:br>
              <a:rPr lang="nl-NL" sz="18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1800" dirty="0">
                <a:latin typeface="Cavolini" panose="03000502040302020204" pitchFamily="66" charset="0"/>
                <a:cs typeface="Cavolini" panose="03000502040302020204" pitchFamily="66" charset="0"/>
              </a:rPr>
              <a:t>Wat staat er in de </a:t>
            </a:r>
            <a:r>
              <a:rPr lang="nl-NL" sz="1800" b="1" dirty="0">
                <a:latin typeface="Cavolini" panose="03000502040302020204" pitchFamily="66" charset="0"/>
                <a:cs typeface="Cavolini" panose="03000502040302020204" pitchFamily="66" charset="0"/>
              </a:rPr>
              <a:t>handleiding?</a:t>
            </a:r>
            <a:endParaRPr lang="nl-NL" sz="18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A6F31E68-2D8C-0896-9F8C-00BA53162A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071" y="2149684"/>
            <a:ext cx="5197849" cy="2558632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7EB82873-B9CA-4A43-1FA3-199D1DBBD2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7920" y="2077788"/>
            <a:ext cx="6410073" cy="440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891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0C55C1-3024-95E0-4555-9B9B95C65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55089CD3-85F4-F212-B355-9A67D94F81B0}"/>
              </a:ext>
            </a:extLst>
          </p:cNvPr>
          <p:cNvSpPr txBox="1"/>
          <p:nvPr/>
        </p:nvSpPr>
        <p:spPr>
          <a:xfrm>
            <a:off x="2091208" y="377334"/>
            <a:ext cx="64404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0070C0"/>
                </a:solidFill>
                <a:latin typeface="Jumble" panose="02000503000000020004" pitchFamily="2" charset="0"/>
              </a:rPr>
              <a:t>Handleiding gereedschap</a:t>
            </a:r>
            <a:endParaRPr lang="nl-BE" sz="4000" dirty="0">
              <a:solidFill>
                <a:srgbClr val="0070C0"/>
              </a:solidFill>
              <a:latin typeface="Jumble" panose="02000503000000020004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4A0911C-4065-722D-D767-96A714B34E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359" y="277031"/>
            <a:ext cx="1187326" cy="1187326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7E375175-764D-50A2-C318-E7AD1214DE46}"/>
              </a:ext>
            </a:extLst>
          </p:cNvPr>
          <p:cNvSpPr txBox="1"/>
          <p:nvPr/>
        </p:nvSpPr>
        <p:spPr>
          <a:xfrm>
            <a:off x="2091208" y="1095025"/>
            <a:ext cx="82882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dirty="0">
                <a:latin typeface="Cavolini" panose="03000502040302020204" pitchFamily="66" charset="0"/>
                <a:cs typeface="Cavolini" panose="03000502040302020204" pitchFamily="66" charset="0"/>
              </a:rPr>
              <a:t>Lees de handleidingen van het gereedschap.</a:t>
            </a:r>
          </a:p>
          <a:p>
            <a:r>
              <a:rPr lang="nl-NL" sz="1800" dirty="0">
                <a:latin typeface="Cavolini" panose="03000502040302020204" pitchFamily="66" charset="0"/>
                <a:cs typeface="Cavolini" panose="03000502040302020204" pitchFamily="66" charset="0"/>
              </a:rPr>
              <a:t>Is alles duidelijk? Wat leerde je bij? Bespree</a:t>
            </a:r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k.</a:t>
            </a:r>
            <a:endParaRPr lang="nl-NL" sz="18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75A469FA-D74E-E644-5F5A-F537703BF7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489" y="1993852"/>
            <a:ext cx="2763359" cy="378639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F7C15170-5550-835E-4A70-52DF959039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2916" y="2098553"/>
            <a:ext cx="2668701" cy="3742179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5EA4CE17-48DB-A692-AB4D-7C57059B07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4653" y="2039982"/>
            <a:ext cx="2668700" cy="3835876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6EBCD6F2-0917-8237-7109-D14B8766EC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05779" y="1964573"/>
            <a:ext cx="2763359" cy="401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34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50CD79FF-6B87-AB00-0E55-6D5514C57E27}"/>
              </a:ext>
            </a:extLst>
          </p:cNvPr>
          <p:cNvSpPr txBox="1"/>
          <p:nvPr/>
        </p:nvSpPr>
        <p:spPr>
          <a:xfrm>
            <a:off x="1932267" y="387139"/>
            <a:ext cx="34818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0070C0"/>
                </a:solidFill>
                <a:latin typeface="Jumble" panose="02000503000000020004" pitchFamily="2" charset="0"/>
              </a:rPr>
              <a:t>  Het ontwerp</a:t>
            </a:r>
            <a:endParaRPr lang="nl-BE" sz="4000" dirty="0">
              <a:solidFill>
                <a:srgbClr val="0070C0"/>
              </a:solidFill>
              <a:latin typeface="Jumble" panose="02000503000000020004" pitchFamily="2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7B75F966-9CC8-93F6-8A18-AD551777010B}"/>
              </a:ext>
            </a:extLst>
          </p:cNvPr>
          <p:cNvSpPr txBox="1"/>
          <p:nvPr/>
        </p:nvSpPr>
        <p:spPr>
          <a:xfrm>
            <a:off x="2091208" y="1095025"/>
            <a:ext cx="82882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dirty="0">
                <a:latin typeface="Cavolini" panose="03000502040302020204" pitchFamily="66" charset="0"/>
                <a:cs typeface="Cavolini" panose="03000502040302020204" pitchFamily="66" charset="0"/>
              </a:rPr>
              <a:t>We bepalen </a:t>
            </a:r>
            <a:r>
              <a:rPr lang="nl-NL" sz="1800" b="1" dirty="0">
                <a:latin typeface="Cavolini" panose="03000502040302020204" pitchFamily="66" charset="0"/>
                <a:cs typeface="Cavolini" panose="03000502040302020204" pitchFamily="66" charset="0"/>
              </a:rPr>
              <a:t>de criteria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CB38B96D-3D00-6C36-A586-7A0ED173C8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580" y="387139"/>
            <a:ext cx="1022007" cy="1022007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537C5009-773B-BB8F-5D68-858088071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659" y="1741290"/>
            <a:ext cx="7128644" cy="4711711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E439450F-47FC-4671-0CA6-403AC497EACD}"/>
              </a:ext>
            </a:extLst>
          </p:cNvPr>
          <p:cNvSpPr txBox="1"/>
          <p:nvPr/>
        </p:nvSpPr>
        <p:spPr>
          <a:xfrm>
            <a:off x="8130716" y="494926"/>
            <a:ext cx="31373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dirty="0">
                <a:latin typeface="Cavolini" panose="03000502040302020204" pitchFamily="66" charset="0"/>
                <a:cs typeface="Cavolini" panose="03000502040302020204" pitchFamily="66" charset="0"/>
              </a:rPr>
              <a:t>Inspiratie nodig?</a:t>
            </a:r>
            <a:b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Bezoek bronnen.</a:t>
            </a:r>
            <a:endParaRPr lang="nl-NL" sz="1800" b="1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4719AFD3-6B45-802E-19C7-DE9D8BA4D851}"/>
              </a:ext>
            </a:extLst>
          </p:cNvPr>
          <p:cNvSpPr txBox="1"/>
          <p:nvPr/>
        </p:nvSpPr>
        <p:spPr>
          <a:xfrm>
            <a:off x="7747476" y="1879790"/>
            <a:ext cx="35206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b="1" dirty="0">
                <a:latin typeface="Cavolini" panose="03000502040302020204" pitchFamily="66" charset="0"/>
                <a:cs typeface="Cavolini" panose="03000502040302020204" pitchFamily="66" charset="0"/>
              </a:rPr>
              <a:t>1. Stabiliteit (schommele</a:t>
            </a:r>
            <a:r>
              <a:rPr lang="nl-NL" b="1" dirty="0">
                <a:latin typeface="Cavolini" panose="03000502040302020204" pitchFamily="66" charset="0"/>
                <a:cs typeface="Cavolini" panose="03000502040302020204" pitchFamily="66" charset="0"/>
              </a:rPr>
              <a:t>n)</a:t>
            </a:r>
            <a:endParaRPr lang="nl-NL" sz="1800" b="1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C56B769E-4B7A-2FFD-76E3-E73171D22577}"/>
              </a:ext>
            </a:extLst>
          </p:cNvPr>
          <p:cNvSpPr txBox="1"/>
          <p:nvPr/>
        </p:nvSpPr>
        <p:spPr>
          <a:xfrm>
            <a:off x="7736303" y="2618323"/>
            <a:ext cx="35206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b="1" dirty="0">
                <a:latin typeface="Cavolini" panose="03000502040302020204" pitchFamily="66" charset="0"/>
                <a:cs typeface="Cavolini" panose="03000502040302020204" pitchFamily="66" charset="0"/>
              </a:rPr>
              <a:t>2. Veiligheid (vallen)</a:t>
            </a:r>
          </a:p>
        </p:txBody>
      </p:sp>
      <p:pic>
        <p:nvPicPr>
          <p:cNvPr id="14" name="Afbeelding 13" descr="Afbeelding met schermopname, Graphics, cirkel, clipart&#10;&#10;Automatisch gegenereerde beschrijving">
            <a:extLst>
              <a:ext uri="{FF2B5EF4-FFF2-40B4-BE49-F238E27FC236}">
                <a16:creationId xmlns:a16="http://schemas.microsoft.com/office/drawing/2014/main" id="{859040C2-7A61-B41A-3FD8-E853277643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099" y="267070"/>
            <a:ext cx="1188528" cy="1188528"/>
          </a:xfrm>
          <a:prstGeom prst="rect">
            <a:avLst/>
          </a:prstGeom>
        </p:spPr>
      </p:pic>
      <p:sp>
        <p:nvSpPr>
          <p:cNvPr id="15" name="Tekstvak 14">
            <a:extLst>
              <a:ext uri="{FF2B5EF4-FFF2-40B4-BE49-F238E27FC236}">
                <a16:creationId xmlns:a16="http://schemas.microsoft.com/office/drawing/2014/main" id="{0F4397E6-B014-364B-48BE-D668157BFB49}"/>
              </a:ext>
            </a:extLst>
          </p:cNvPr>
          <p:cNvSpPr txBox="1"/>
          <p:nvPr/>
        </p:nvSpPr>
        <p:spPr>
          <a:xfrm>
            <a:off x="7736303" y="3244334"/>
            <a:ext cx="35206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b="1" dirty="0">
                <a:latin typeface="Cavolini" panose="03000502040302020204" pitchFamily="66" charset="0"/>
                <a:cs typeface="Cavolini" panose="03000502040302020204" pitchFamily="66" charset="0"/>
              </a:rPr>
              <a:t>3. Afdak regen   (comfort)</a:t>
            </a:r>
            <a:br>
              <a:rPr lang="nl-NL" sz="1800" b="1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1800" b="1" dirty="0">
                <a:latin typeface="Cavolini" panose="03000502040302020204" pitchFamily="66" charset="0"/>
                <a:cs typeface="Cavolini" panose="03000502040302020204" pitchFamily="66" charset="0"/>
              </a:rPr>
              <a:t>    Bankjes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74ECE84C-BC05-C38C-CFCE-FB9F38AED13A}"/>
              </a:ext>
            </a:extLst>
          </p:cNvPr>
          <p:cNvSpPr txBox="1"/>
          <p:nvPr/>
        </p:nvSpPr>
        <p:spPr>
          <a:xfrm>
            <a:off x="7747476" y="4141621"/>
            <a:ext cx="35206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b="1" dirty="0">
                <a:latin typeface="Cavolini" panose="03000502040302020204" pitchFamily="66" charset="0"/>
                <a:cs typeface="Cavolini" panose="03000502040302020204" pitchFamily="66" charset="0"/>
              </a:rPr>
              <a:t>4. Drijven met passagiers</a:t>
            </a:r>
            <a:br>
              <a:rPr lang="nl-NL" sz="1800" b="1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1800" b="1" dirty="0">
                <a:latin typeface="Cavolini" panose="03000502040302020204" pitchFamily="66" charset="0"/>
                <a:cs typeface="Cavolini" panose="03000502040302020204" pitchFamily="66" charset="0"/>
              </a:rPr>
              <a:t>    (extra gewicht)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6AE07CE8-CFC5-B67E-BBA3-3B059CD76FEE}"/>
              </a:ext>
            </a:extLst>
          </p:cNvPr>
          <p:cNvSpPr txBox="1"/>
          <p:nvPr/>
        </p:nvSpPr>
        <p:spPr>
          <a:xfrm>
            <a:off x="7736303" y="4896930"/>
            <a:ext cx="35206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b="1" dirty="0">
                <a:latin typeface="Cavolini" panose="03000502040302020204" pitchFamily="66" charset="0"/>
                <a:cs typeface="Cavolini" panose="03000502040302020204" pitchFamily="66" charset="0"/>
              </a:rPr>
              <a:t>5. Beperk je materiaal</a:t>
            </a:r>
            <a:br>
              <a:rPr lang="nl-NL" sz="1800" b="1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1800" b="1" dirty="0">
                <a:latin typeface="Cavolini" panose="03000502040302020204" pitchFamily="66" charset="0"/>
                <a:cs typeface="Cavolini" panose="03000502040302020204" pitchFamily="66" charset="0"/>
              </a:rPr>
              <a:t>    </a:t>
            </a:r>
            <a:r>
              <a:rPr lang="nl-NL" sz="1800" b="1">
                <a:latin typeface="Cavolini" panose="03000502040302020204" pitchFamily="66" charset="0"/>
                <a:cs typeface="Cavolini" panose="03000502040302020204" pitchFamily="66" charset="0"/>
              </a:rPr>
              <a:t>(kostprijs)</a:t>
            </a:r>
            <a:endParaRPr lang="nl-NL" sz="1800" b="1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688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1CF84322-B5EB-D373-D315-9AA439E4EBEE}"/>
              </a:ext>
            </a:extLst>
          </p:cNvPr>
          <p:cNvSpPr txBox="1"/>
          <p:nvPr/>
        </p:nvSpPr>
        <p:spPr>
          <a:xfrm>
            <a:off x="1971177" y="289863"/>
            <a:ext cx="45019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0070C0"/>
                </a:solidFill>
                <a:latin typeface="Jumble" panose="02000503000000020004" pitchFamily="2" charset="0"/>
              </a:rPr>
              <a:t>Laat je inspireren</a:t>
            </a:r>
            <a:endParaRPr lang="nl-BE" sz="4000" dirty="0">
              <a:solidFill>
                <a:srgbClr val="0070C0"/>
              </a:solidFill>
              <a:latin typeface="Jumble" panose="02000503000000020004" pitchFamily="2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DABBB00-3229-6AF8-0AF1-109202BB8C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580" y="387139"/>
            <a:ext cx="1022007" cy="1022007"/>
          </a:xfrm>
          <a:prstGeom prst="rect">
            <a:avLst/>
          </a:prstGeom>
        </p:spPr>
      </p:pic>
      <p:pic>
        <p:nvPicPr>
          <p:cNvPr id="6" name="Afbeelding 5" descr="LT-Schiff mit Gummimotor">
            <a:extLst>
              <a:ext uri="{FF2B5EF4-FFF2-40B4-BE49-F238E27FC236}">
                <a16:creationId xmlns:a16="http://schemas.microsoft.com/office/drawing/2014/main" id="{C6B6FD72-CD7D-0620-2C14-ED6DF4EB63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10" y="1506384"/>
            <a:ext cx="4814570" cy="3068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Afbeelding 8" descr="Afbeelding met transport, watervoertuig, schip, boot&#10;&#10;Automatisch gegenereerde beschrijving">
            <a:extLst>
              <a:ext uri="{FF2B5EF4-FFF2-40B4-BE49-F238E27FC236}">
                <a16:creationId xmlns:a16="http://schemas.microsoft.com/office/drawing/2014/main" id="{DE573D2D-789C-CB7A-FE63-BF4973DA99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356" y="643806"/>
            <a:ext cx="4542287" cy="3033037"/>
          </a:xfrm>
          <a:prstGeom prst="rect">
            <a:avLst/>
          </a:prstGeom>
        </p:spPr>
      </p:pic>
      <p:pic>
        <p:nvPicPr>
          <p:cNvPr id="10" name="Afbeelding 9" descr="Afbeelding met water, buitenshuis, strand&#10;&#10;Automatisch gegenereerde beschrijving">
            <a:extLst>
              <a:ext uri="{FF2B5EF4-FFF2-40B4-BE49-F238E27FC236}">
                <a16:creationId xmlns:a16="http://schemas.microsoft.com/office/drawing/2014/main" id="{0FFACB04-D25E-3F37-8726-F97C9361666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6"/>
          <a:stretch/>
        </p:blipFill>
        <p:spPr bwMode="auto">
          <a:xfrm>
            <a:off x="3924934" y="3469114"/>
            <a:ext cx="2873302" cy="30330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18555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154E86-90DE-8D30-E26B-BC34F9D96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8ADA9867-78B3-F5F2-3B9E-2C78D0A8C6F6}"/>
              </a:ext>
            </a:extLst>
          </p:cNvPr>
          <p:cNvSpPr txBox="1"/>
          <p:nvPr/>
        </p:nvSpPr>
        <p:spPr>
          <a:xfrm>
            <a:off x="1971177" y="289863"/>
            <a:ext cx="45019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0070C0"/>
                </a:solidFill>
                <a:latin typeface="Jumble" panose="02000503000000020004" pitchFamily="2" charset="0"/>
              </a:rPr>
              <a:t>Laat je inspireren</a:t>
            </a:r>
            <a:endParaRPr lang="nl-BE" sz="4000" dirty="0">
              <a:solidFill>
                <a:srgbClr val="0070C0"/>
              </a:solidFill>
              <a:latin typeface="Jumble" panose="02000503000000020004" pitchFamily="2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64A3516-241B-3CD0-8F75-B5F25FEF9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580" y="387139"/>
            <a:ext cx="1022007" cy="1022007"/>
          </a:xfrm>
          <a:prstGeom prst="rect">
            <a:avLst/>
          </a:prstGeom>
        </p:spPr>
      </p:pic>
      <p:grpSp>
        <p:nvGrpSpPr>
          <p:cNvPr id="2" name="Groep 1">
            <a:extLst>
              <a:ext uri="{FF2B5EF4-FFF2-40B4-BE49-F238E27FC236}">
                <a16:creationId xmlns:a16="http://schemas.microsoft.com/office/drawing/2014/main" id="{0D2A8B51-A46B-7730-D2B4-7CE757DD8773}"/>
              </a:ext>
            </a:extLst>
          </p:cNvPr>
          <p:cNvGrpSpPr/>
          <p:nvPr/>
        </p:nvGrpSpPr>
        <p:grpSpPr>
          <a:xfrm>
            <a:off x="4141908" y="2180709"/>
            <a:ext cx="3482124" cy="4093578"/>
            <a:chOff x="0" y="0"/>
            <a:chExt cx="4522956" cy="4218305"/>
          </a:xfrm>
        </p:grpSpPr>
        <p:pic>
          <p:nvPicPr>
            <p:cNvPr id="12" name="Afbeelding 11" descr="Afbeelding met boot&#10;&#10;Automatisch gegenereerde beschrijving">
              <a:extLst>
                <a:ext uri="{FF2B5EF4-FFF2-40B4-BE49-F238E27FC236}">
                  <a16:creationId xmlns:a16="http://schemas.microsoft.com/office/drawing/2014/main" id="{BF91CC4E-B905-AB0C-8349-334A9F4511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3"/>
            <a:stretch/>
          </p:blipFill>
          <p:spPr bwMode="auto">
            <a:xfrm>
              <a:off x="0" y="0"/>
              <a:ext cx="4061460" cy="421830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9A684610-3C2F-7F22-C9CF-C7DFD78F5402}"/>
                </a:ext>
              </a:extLst>
            </p:cNvPr>
            <p:cNvSpPr/>
            <p:nvPr/>
          </p:nvSpPr>
          <p:spPr>
            <a:xfrm>
              <a:off x="3608556" y="194148"/>
              <a:ext cx="914400" cy="9144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l-BE"/>
            </a:p>
          </p:txBody>
        </p:sp>
      </p:grpSp>
      <p:grpSp>
        <p:nvGrpSpPr>
          <p:cNvPr id="3" name="Groep 2">
            <a:extLst>
              <a:ext uri="{FF2B5EF4-FFF2-40B4-BE49-F238E27FC236}">
                <a16:creationId xmlns:a16="http://schemas.microsoft.com/office/drawing/2014/main" id="{1062B2D4-CFDE-860D-377F-944D8250A533}"/>
              </a:ext>
            </a:extLst>
          </p:cNvPr>
          <p:cNvGrpSpPr/>
          <p:nvPr/>
        </p:nvGrpSpPr>
        <p:grpSpPr>
          <a:xfrm>
            <a:off x="733456" y="1883944"/>
            <a:ext cx="3488690" cy="3479165"/>
            <a:chOff x="0" y="0"/>
            <a:chExt cx="3489158" cy="3479432"/>
          </a:xfrm>
        </p:grpSpPr>
        <p:pic>
          <p:nvPicPr>
            <p:cNvPr id="10" name="Afbeelding 9">
              <a:extLst>
                <a:ext uri="{FF2B5EF4-FFF2-40B4-BE49-F238E27FC236}">
                  <a16:creationId xmlns:a16="http://schemas.microsoft.com/office/drawing/2014/main" id="{BE7259FD-3681-A985-3628-EBA2C0D444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6147"/>
              <a:ext cx="3312160" cy="3423285"/>
            </a:xfrm>
            <a:prstGeom prst="rect">
              <a:avLst/>
            </a:prstGeom>
          </p:spPr>
        </p:pic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E0F6CDB7-E4B6-8BC6-67A8-DC7C83211714}"/>
                </a:ext>
              </a:extLst>
            </p:cNvPr>
            <p:cNvSpPr/>
            <p:nvPr/>
          </p:nvSpPr>
          <p:spPr>
            <a:xfrm>
              <a:off x="2390274" y="0"/>
              <a:ext cx="1098884" cy="826168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l-BE"/>
            </a:p>
          </p:txBody>
        </p:sp>
      </p:grpSp>
      <p:pic>
        <p:nvPicPr>
          <p:cNvPr id="14" name="Afbeelding 13" descr="Zandbak boot met dak, zandbak, overdekt, zandbak">
            <a:extLst>
              <a:ext uri="{FF2B5EF4-FFF2-40B4-BE49-F238E27FC236}">
                <a16:creationId xmlns:a16="http://schemas.microsoft.com/office/drawing/2014/main" id="{C6429BC3-D4D5-38AB-0104-48ECB37E9D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032" y="693336"/>
            <a:ext cx="3970231" cy="39550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9778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776BB-293D-0B98-4B91-E7A2A55DF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45C95959-2033-11C1-7E16-79E4A41D3A38}"/>
              </a:ext>
            </a:extLst>
          </p:cNvPr>
          <p:cNvSpPr txBox="1"/>
          <p:nvPr/>
        </p:nvSpPr>
        <p:spPr>
          <a:xfrm>
            <a:off x="1971177" y="289863"/>
            <a:ext cx="45019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0070C0"/>
                </a:solidFill>
                <a:latin typeface="Jumble" panose="02000503000000020004" pitchFamily="2" charset="0"/>
              </a:rPr>
              <a:t>Laat je inspireren</a:t>
            </a:r>
            <a:endParaRPr lang="nl-BE" sz="4000" dirty="0">
              <a:solidFill>
                <a:srgbClr val="0070C0"/>
              </a:solidFill>
              <a:latin typeface="Jumble" panose="02000503000000020004" pitchFamily="2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A2026C7-0170-327C-7A4E-479B873CEB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580" y="387139"/>
            <a:ext cx="1022007" cy="1022007"/>
          </a:xfrm>
          <a:prstGeom prst="rect">
            <a:avLst/>
          </a:prstGeom>
        </p:spPr>
      </p:pic>
      <p:pic>
        <p:nvPicPr>
          <p:cNvPr id="6" name="Afbeelding 5" descr="Afbeelding met watervoertuig, transport, boot, schip&#10;&#10;Automatisch gegenereerde beschrijving">
            <a:extLst>
              <a:ext uri="{FF2B5EF4-FFF2-40B4-BE49-F238E27FC236}">
                <a16:creationId xmlns:a16="http://schemas.microsoft.com/office/drawing/2014/main" id="{992025E8-B6ED-E00C-41F2-8892BFB0E8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560" y="2665095"/>
            <a:ext cx="5109210" cy="3862705"/>
          </a:xfrm>
          <a:prstGeom prst="rect">
            <a:avLst/>
          </a:prstGeom>
        </p:spPr>
      </p:pic>
      <p:pic>
        <p:nvPicPr>
          <p:cNvPr id="7" name="Afbeelding 6" descr="Afbeelding met boot, houten&#10;&#10;Automatisch gegenereerde beschrijving">
            <a:extLst>
              <a:ext uri="{FF2B5EF4-FFF2-40B4-BE49-F238E27FC236}">
                <a16:creationId xmlns:a16="http://schemas.microsoft.com/office/drawing/2014/main" id="{69275C5A-EC00-23A7-742B-A4535F62B0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97" y="1831023"/>
            <a:ext cx="6162040" cy="3763645"/>
          </a:xfrm>
          <a:prstGeom prst="rect">
            <a:avLst/>
          </a:prstGeom>
        </p:spPr>
      </p:pic>
      <p:pic>
        <p:nvPicPr>
          <p:cNvPr id="14" name="Afbeelding 13" descr="Afbeelding met boot, schip, transport, watervoertuig&#10;&#10;Automatisch gegenereerde beschrijving">
            <a:extLst>
              <a:ext uri="{FF2B5EF4-FFF2-40B4-BE49-F238E27FC236}">
                <a16:creationId xmlns:a16="http://schemas.microsoft.com/office/drawing/2014/main" id="{31786545-F5F9-D541-7820-C5B71C798B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685" y="341734"/>
            <a:ext cx="2828389" cy="2175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004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33B3A-257F-DA27-2CB8-26A1AD9C0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DFF3C8AD-F914-50DD-A88A-41F59BC416D7}"/>
              </a:ext>
            </a:extLst>
          </p:cNvPr>
          <p:cNvSpPr txBox="1"/>
          <p:nvPr/>
        </p:nvSpPr>
        <p:spPr>
          <a:xfrm>
            <a:off x="1971177" y="289863"/>
            <a:ext cx="45019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0070C0"/>
                </a:solidFill>
                <a:latin typeface="Jumble" panose="02000503000000020004" pitchFamily="2" charset="0"/>
              </a:rPr>
              <a:t>Laat je inspireren</a:t>
            </a:r>
            <a:endParaRPr lang="nl-BE" sz="4000" dirty="0">
              <a:solidFill>
                <a:srgbClr val="0070C0"/>
              </a:solidFill>
              <a:latin typeface="Jumble" panose="02000503000000020004" pitchFamily="2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B8049C4-519C-9E84-4489-32F4CB103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580" y="387139"/>
            <a:ext cx="1022007" cy="1022007"/>
          </a:xfrm>
          <a:prstGeom prst="rect">
            <a:avLst/>
          </a:prstGeom>
        </p:spPr>
      </p:pic>
      <p:pic>
        <p:nvPicPr>
          <p:cNvPr id="2" name="Afbeelding 1" descr="Afbeelding met boot, transport, buitenshuis, watervoertuig&#10;&#10;Automatisch gegenereerde beschrijving">
            <a:extLst>
              <a:ext uri="{FF2B5EF4-FFF2-40B4-BE49-F238E27FC236}">
                <a16:creationId xmlns:a16="http://schemas.microsoft.com/office/drawing/2014/main" id="{21850081-0D15-3446-7632-53DB4C1F20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80" y="1750157"/>
            <a:ext cx="4235379" cy="4057789"/>
          </a:xfrm>
          <a:prstGeom prst="rect">
            <a:avLst/>
          </a:prstGeom>
        </p:spPr>
      </p:pic>
      <p:pic>
        <p:nvPicPr>
          <p:cNvPr id="3" name="Afbeelding 2" descr="Afbeelding met houten, timmerhout, boot, hout&#10;&#10;Automatisch gegenereerde beschrijving">
            <a:extLst>
              <a:ext uri="{FF2B5EF4-FFF2-40B4-BE49-F238E27FC236}">
                <a16:creationId xmlns:a16="http://schemas.microsoft.com/office/drawing/2014/main" id="{3FD62725-E707-A51F-4EA9-E115038EA4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074712"/>
            <a:ext cx="4671695" cy="2245360"/>
          </a:xfrm>
          <a:prstGeom prst="rect">
            <a:avLst/>
          </a:prstGeom>
        </p:spPr>
      </p:pic>
      <p:pic>
        <p:nvPicPr>
          <p:cNvPr id="8" name="Afbeelding 7" descr="Afbeelding met ontwerp&#10;&#10;Beschrijving automatisch gegenereerd met lage betrouwbaarheid">
            <a:extLst>
              <a:ext uri="{FF2B5EF4-FFF2-40B4-BE49-F238E27FC236}">
                <a16:creationId xmlns:a16="http://schemas.microsoft.com/office/drawing/2014/main" id="{51B56429-CE7B-FF6B-4EC5-A9AB9828441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97" b="17513"/>
          <a:stretch/>
        </p:blipFill>
        <p:spPr bwMode="auto">
          <a:xfrm>
            <a:off x="7094542" y="319903"/>
            <a:ext cx="3787821" cy="33499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36866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056BA-DBE1-B5B0-8472-E45899200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D8D5DD2B-62CA-C948-C1A5-C0F24C5C7859}"/>
              </a:ext>
            </a:extLst>
          </p:cNvPr>
          <p:cNvSpPr txBox="1"/>
          <p:nvPr/>
        </p:nvSpPr>
        <p:spPr>
          <a:xfrm>
            <a:off x="1971177" y="289863"/>
            <a:ext cx="45019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0070C0"/>
                </a:solidFill>
                <a:latin typeface="Jumble" panose="02000503000000020004" pitchFamily="2" charset="0"/>
              </a:rPr>
              <a:t>Laat je inspireren</a:t>
            </a:r>
            <a:endParaRPr lang="nl-BE" sz="4000" dirty="0">
              <a:solidFill>
                <a:srgbClr val="0070C0"/>
              </a:solidFill>
              <a:latin typeface="Jumble" panose="02000503000000020004" pitchFamily="2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6DC328C-EB25-7491-E993-AB3608D1A4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580" y="387139"/>
            <a:ext cx="1022007" cy="1022007"/>
          </a:xfrm>
          <a:prstGeom prst="rect">
            <a:avLst/>
          </a:prstGeom>
        </p:spPr>
      </p:pic>
      <p:pic>
        <p:nvPicPr>
          <p:cNvPr id="6" name="Afbeelding 5" descr="Afbeelding met buitenshuis, boom, Varen, persoon&#10;&#10;Automatisch gegenereerde beschrijving">
            <a:extLst>
              <a:ext uri="{FF2B5EF4-FFF2-40B4-BE49-F238E27FC236}">
                <a16:creationId xmlns:a16="http://schemas.microsoft.com/office/drawing/2014/main" id="{BEE6726F-52F4-D5AC-FD87-25344B4389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615" y="2964262"/>
            <a:ext cx="5333880" cy="3483711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515425FE-FE55-91C7-B072-AB723C735A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041" y="2952820"/>
            <a:ext cx="5873344" cy="3506597"/>
          </a:xfrm>
          <a:prstGeom prst="rect">
            <a:avLst/>
          </a:prstGeom>
        </p:spPr>
      </p:pic>
      <p:pic>
        <p:nvPicPr>
          <p:cNvPr id="9" name="Afbeelding 8" descr="Afbeelding met boot, speelgoed&#10;&#10;Automatisch gegenereerde beschrijving">
            <a:extLst>
              <a:ext uri="{FF2B5EF4-FFF2-40B4-BE49-F238E27FC236}">
                <a16:creationId xmlns:a16="http://schemas.microsoft.com/office/drawing/2014/main" id="{10467386-BC13-7D24-B013-6D05490103C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856" y="218961"/>
            <a:ext cx="3939756" cy="2601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40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A6095601-7F2C-587D-7A52-0F9719C8F4B5}"/>
              </a:ext>
            </a:extLst>
          </p:cNvPr>
          <p:cNvSpPr txBox="1"/>
          <p:nvPr/>
        </p:nvSpPr>
        <p:spPr>
          <a:xfrm>
            <a:off x="1971161" y="268550"/>
            <a:ext cx="59957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rgbClr val="0070C0"/>
                </a:solidFill>
                <a:latin typeface="Jumble" panose="02000503000000020004" pitchFamily="2" charset="0"/>
              </a:rPr>
              <a:t>Realiseren</a:t>
            </a:r>
            <a:endParaRPr lang="nl-BE" sz="4000" dirty="0">
              <a:solidFill>
                <a:srgbClr val="0070C0"/>
              </a:solidFill>
              <a:latin typeface="Jumble" panose="02000503000000020004" pitchFamily="2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4CEF3E8-6E48-EF7E-DF57-18C77C7F8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612" y="158010"/>
            <a:ext cx="1139757" cy="1139757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F5C54FF6-4A64-95FA-FBFE-B03B3CBFC3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9413" y="4686700"/>
            <a:ext cx="1456174" cy="1456174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CA42F77F-8B95-5120-EB1C-DB2BE0829494}"/>
              </a:ext>
            </a:extLst>
          </p:cNvPr>
          <p:cNvSpPr txBox="1"/>
          <p:nvPr/>
        </p:nvSpPr>
        <p:spPr>
          <a:xfrm>
            <a:off x="10210298" y="6269334"/>
            <a:ext cx="17944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A</a:t>
            </a:r>
            <a:r>
              <a:rPr lang="nl-NL" sz="1800" dirty="0">
                <a:latin typeface="Cavolini" panose="03000502040302020204" pitchFamily="66" charset="0"/>
                <a:cs typeface="Cavolini" panose="03000502040302020204" pitchFamily="66" charset="0"/>
              </a:rPr>
              <a:t>rchimedes</a:t>
            </a:r>
            <a:endParaRPr lang="nl-NL" sz="1800" b="1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7EFF27A9-662C-3266-6582-603196208F43}"/>
              </a:ext>
            </a:extLst>
          </p:cNvPr>
          <p:cNvSpPr txBox="1"/>
          <p:nvPr/>
        </p:nvSpPr>
        <p:spPr>
          <a:xfrm>
            <a:off x="1903066" y="985457"/>
            <a:ext cx="4750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We </a:t>
            </a:r>
            <a:r>
              <a:rPr lang="nl-NL" b="1" dirty="0">
                <a:latin typeface="Cavolini" panose="03000502040302020204" pitchFamily="66" charset="0"/>
                <a:cs typeface="Cavolini" panose="03000502040302020204" pitchFamily="66" charset="0"/>
              </a:rPr>
              <a:t>optimaliseren</a:t>
            </a:r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 het plankje.</a:t>
            </a:r>
            <a:endParaRPr lang="nl-NL" sz="18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A328FAD2-7F8E-BF36-9024-BE22CAA7F12F}"/>
              </a:ext>
            </a:extLst>
          </p:cNvPr>
          <p:cNvSpPr txBox="1"/>
          <p:nvPr/>
        </p:nvSpPr>
        <p:spPr>
          <a:xfrm>
            <a:off x="1903066" y="1497821"/>
            <a:ext cx="4750651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500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1. Vorm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4F10B971-DFA7-95F4-401E-31A15FBB9FA8}"/>
              </a:ext>
            </a:extLst>
          </p:cNvPr>
          <p:cNvSpPr txBox="1"/>
          <p:nvPr/>
        </p:nvSpPr>
        <p:spPr>
          <a:xfrm>
            <a:off x="1971162" y="1969136"/>
            <a:ext cx="61708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Oppervlakte, volume en grootte wijzigen. </a:t>
            </a:r>
            <a:endParaRPr lang="nl-NL" sz="18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11" name="Afbeelding 10" descr="Afbeelding met cirkel, patroon, Symmetrie, schermopname&#10;&#10;Automatisch gegenereerde beschrijving">
            <a:extLst>
              <a:ext uri="{FF2B5EF4-FFF2-40B4-BE49-F238E27FC236}">
                <a16:creationId xmlns:a16="http://schemas.microsoft.com/office/drawing/2014/main" id="{FD485AF1-24B4-3A7D-A560-E27C0D8CB5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979" y="2737417"/>
            <a:ext cx="687182" cy="687182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6076FD9F-B8A5-0D96-D4EC-EF68466367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490" y="1625545"/>
            <a:ext cx="687182" cy="687182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4CD531F6-6994-C4FC-F0B3-FB391CEB4ECC}"/>
              </a:ext>
            </a:extLst>
          </p:cNvPr>
          <p:cNvSpPr txBox="1"/>
          <p:nvPr/>
        </p:nvSpPr>
        <p:spPr>
          <a:xfrm>
            <a:off x="1912555" y="1488800"/>
            <a:ext cx="4750651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500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1. Vorm</a:t>
            </a: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12B57BEA-9606-39FA-B254-35CFEFC315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979" y="1616524"/>
            <a:ext cx="687182" cy="687182"/>
          </a:xfrm>
          <a:prstGeom prst="rect">
            <a:avLst/>
          </a:prstGeom>
        </p:spPr>
      </p:pic>
      <p:sp>
        <p:nvSpPr>
          <p:cNvPr id="16" name="Tekstvak 15">
            <a:extLst>
              <a:ext uri="{FF2B5EF4-FFF2-40B4-BE49-F238E27FC236}">
                <a16:creationId xmlns:a16="http://schemas.microsoft.com/office/drawing/2014/main" id="{BADD391B-C282-5E24-26BD-3D04B2184F7D}"/>
              </a:ext>
            </a:extLst>
          </p:cNvPr>
          <p:cNvSpPr txBox="1"/>
          <p:nvPr/>
        </p:nvSpPr>
        <p:spPr>
          <a:xfrm>
            <a:off x="1971162" y="3154247"/>
            <a:ext cx="70852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dirty="0">
                <a:latin typeface="Cavolini" panose="03000502040302020204" pitchFamily="66" charset="0"/>
                <a:cs typeface="Cavolini" panose="03000502040302020204" pitchFamily="66" charset="0"/>
              </a:rPr>
              <a:t>Multiplex, dennenho</a:t>
            </a:r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ut, kurk, bamboe, lucht, …</a:t>
            </a:r>
            <a:endParaRPr lang="nl-NL" sz="18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4201B44C-F7FE-7DE3-8EB2-A93B101A6FA9}"/>
              </a:ext>
            </a:extLst>
          </p:cNvPr>
          <p:cNvSpPr txBox="1"/>
          <p:nvPr/>
        </p:nvSpPr>
        <p:spPr>
          <a:xfrm>
            <a:off x="1912555" y="2644727"/>
            <a:ext cx="4750651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500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2. Materiaal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94A301CB-9BF7-A1CF-2F48-F80E649063F7}"/>
              </a:ext>
            </a:extLst>
          </p:cNvPr>
          <p:cNvSpPr txBox="1"/>
          <p:nvPr/>
        </p:nvSpPr>
        <p:spPr>
          <a:xfrm>
            <a:off x="1961673" y="4277983"/>
            <a:ext cx="70852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dirty="0">
                <a:latin typeface="Cavolini" panose="03000502040302020204" pitchFamily="66" charset="0"/>
                <a:cs typeface="Cavolini" panose="03000502040302020204" pitchFamily="66" charset="0"/>
              </a:rPr>
              <a:t>Totaalgewicht = bootje + passagiers</a:t>
            </a:r>
            <a:br>
              <a:rPr lang="nl-NL" sz="18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1800" b="1" dirty="0">
                <a:latin typeface="Cavolini" panose="03000502040302020204" pitchFamily="66" charset="0"/>
                <a:cs typeface="Cavolini" panose="03000502040302020204" pitchFamily="66" charset="0"/>
              </a:rPr>
              <a:t>    bruto            = tarra   + netto</a:t>
            </a:r>
            <a:endParaRPr lang="nl-NL" sz="18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04B4F916-28B6-BE7E-2B2E-48D7F34F136C}"/>
              </a:ext>
            </a:extLst>
          </p:cNvPr>
          <p:cNvSpPr txBox="1"/>
          <p:nvPr/>
        </p:nvSpPr>
        <p:spPr>
          <a:xfrm>
            <a:off x="1903066" y="3797647"/>
            <a:ext cx="4750651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500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3. Gewicht</a:t>
            </a:r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0C180513-76B3-89BD-FB84-F06CD51E45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069" y="3943536"/>
            <a:ext cx="1054997" cy="1054997"/>
          </a:xfrm>
          <a:prstGeom prst="rect">
            <a:avLst/>
          </a:prstGeom>
        </p:spPr>
      </p:pic>
      <p:pic>
        <p:nvPicPr>
          <p:cNvPr id="23" name="Afbeelding 22" descr="Afbeelding met cirkel, patroon, Symmetrie, schermopname&#10;&#10;Automatisch gegenereerde beschrijving">
            <a:extLst>
              <a:ext uri="{FF2B5EF4-FFF2-40B4-BE49-F238E27FC236}">
                <a16:creationId xmlns:a16="http://schemas.microsoft.com/office/drawing/2014/main" id="{45940BC6-DC2B-88E7-CBD8-C937AA3585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976" y="2718739"/>
            <a:ext cx="687182" cy="687182"/>
          </a:xfrm>
          <a:prstGeom prst="rect">
            <a:avLst/>
          </a:prstGeom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619F3B14-8C35-C82B-B1D4-FA49A7E125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3560" y="4686700"/>
            <a:ext cx="1439628" cy="1439628"/>
          </a:xfrm>
          <a:prstGeom prst="rect">
            <a:avLst/>
          </a:prstGeom>
        </p:spPr>
      </p:pic>
      <p:sp>
        <p:nvSpPr>
          <p:cNvPr id="26" name="Tekstvak 25">
            <a:extLst>
              <a:ext uri="{FF2B5EF4-FFF2-40B4-BE49-F238E27FC236}">
                <a16:creationId xmlns:a16="http://schemas.microsoft.com/office/drawing/2014/main" id="{935AA501-3789-01F0-DF5D-B054E92261AF}"/>
              </a:ext>
            </a:extLst>
          </p:cNvPr>
          <p:cNvSpPr txBox="1"/>
          <p:nvPr/>
        </p:nvSpPr>
        <p:spPr>
          <a:xfrm>
            <a:off x="8478001" y="6249878"/>
            <a:ext cx="11379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dirty="0">
                <a:latin typeface="Cavolini" panose="03000502040302020204" pitchFamily="66" charset="0"/>
                <a:cs typeface="Cavolini" panose="03000502040302020204" pitchFamily="66" charset="0"/>
              </a:rPr>
              <a:t>testen</a:t>
            </a:r>
          </a:p>
        </p:txBody>
      </p:sp>
    </p:spTree>
    <p:extLst>
      <p:ext uri="{BB962C8B-B14F-4D97-AF65-F5344CB8AC3E}">
        <p14:creationId xmlns:p14="http://schemas.microsoft.com/office/powerpoint/2010/main" val="2252688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6" grpId="0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F52184DC-FCCC-ED86-2C64-6F5619624C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057" b="16201"/>
          <a:stretch/>
        </p:blipFill>
        <p:spPr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14" name="sketch line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61305" y="5468206"/>
            <a:ext cx="1371600" cy="18288"/>
          </a:xfrm>
          <a:custGeom>
            <a:avLst/>
            <a:gdLst>
              <a:gd name="connsiteX0" fmla="*/ 0 w 1371600"/>
              <a:gd name="connsiteY0" fmla="*/ 0 h 18288"/>
              <a:gd name="connsiteX1" fmla="*/ 685800 w 1371600"/>
              <a:gd name="connsiteY1" fmla="*/ 0 h 18288"/>
              <a:gd name="connsiteX2" fmla="*/ 1371600 w 1371600"/>
              <a:gd name="connsiteY2" fmla="*/ 0 h 18288"/>
              <a:gd name="connsiteX3" fmla="*/ 1371600 w 1371600"/>
              <a:gd name="connsiteY3" fmla="*/ 18288 h 18288"/>
              <a:gd name="connsiteX4" fmla="*/ 713232 w 1371600"/>
              <a:gd name="connsiteY4" fmla="*/ 18288 h 18288"/>
              <a:gd name="connsiteX5" fmla="*/ 0 w 1371600"/>
              <a:gd name="connsiteY5" fmla="*/ 18288 h 18288"/>
              <a:gd name="connsiteX6" fmla="*/ 0 w 1371600"/>
              <a:gd name="connsiteY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18288" fill="none" extrusionOk="0">
                <a:moveTo>
                  <a:pt x="0" y="0"/>
                </a:moveTo>
                <a:cubicBezTo>
                  <a:pt x="247303" y="31625"/>
                  <a:pt x="422310" y="-25629"/>
                  <a:pt x="685800" y="0"/>
                </a:cubicBezTo>
                <a:cubicBezTo>
                  <a:pt x="949290" y="25629"/>
                  <a:pt x="1192357" y="6696"/>
                  <a:pt x="1371600" y="0"/>
                </a:cubicBezTo>
                <a:cubicBezTo>
                  <a:pt x="1371355" y="6649"/>
                  <a:pt x="1371915" y="11310"/>
                  <a:pt x="1371600" y="18288"/>
                </a:cubicBezTo>
                <a:cubicBezTo>
                  <a:pt x="1107995" y="26464"/>
                  <a:pt x="1033361" y="32942"/>
                  <a:pt x="713232" y="18288"/>
                </a:cubicBezTo>
                <a:cubicBezTo>
                  <a:pt x="393103" y="3634"/>
                  <a:pt x="289343" y="43221"/>
                  <a:pt x="0" y="18288"/>
                </a:cubicBezTo>
                <a:cubicBezTo>
                  <a:pt x="-459" y="11562"/>
                  <a:pt x="-31" y="5093"/>
                  <a:pt x="0" y="0"/>
                </a:cubicBezTo>
                <a:close/>
              </a:path>
              <a:path w="1371600" h="18288" stroke="0" extrusionOk="0">
                <a:moveTo>
                  <a:pt x="0" y="0"/>
                </a:moveTo>
                <a:cubicBezTo>
                  <a:pt x="170249" y="-24099"/>
                  <a:pt x="504634" y="14338"/>
                  <a:pt x="644652" y="0"/>
                </a:cubicBezTo>
                <a:cubicBezTo>
                  <a:pt x="784670" y="-14338"/>
                  <a:pt x="1087773" y="8679"/>
                  <a:pt x="1371600" y="0"/>
                </a:cubicBezTo>
                <a:cubicBezTo>
                  <a:pt x="1372456" y="3662"/>
                  <a:pt x="1371030" y="13946"/>
                  <a:pt x="1371600" y="18288"/>
                </a:cubicBezTo>
                <a:cubicBezTo>
                  <a:pt x="1176823" y="-1409"/>
                  <a:pt x="900830" y="9989"/>
                  <a:pt x="713232" y="18288"/>
                </a:cubicBezTo>
                <a:cubicBezTo>
                  <a:pt x="525634" y="26587"/>
                  <a:pt x="282837" y="5724"/>
                  <a:pt x="0" y="18288"/>
                </a:cubicBezTo>
                <a:cubicBezTo>
                  <a:pt x="367" y="13143"/>
                  <a:pt x="-823" y="58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615697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A3ACE862-7B65-F4BE-ABAB-0B13F8044C05}"/>
              </a:ext>
            </a:extLst>
          </p:cNvPr>
          <p:cNvSpPr txBox="1"/>
          <p:nvPr/>
        </p:nvSpPr>
        <p:spPr>
          <a:xfrm>
            <a:off x="4654294" y="4791551"/>
            <a:ext cx="6897626" cy="16162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latin typeface="Cavolini" panose="03000502040302020204" pitchFamily="66" charset="0"/>
                <a:cs typeface="Cavolini" panose="03000502040302020204" pitchFamily="66" charset="0"/>
              </a:rPr>
              <a:t>Wat </a:t>
            </a:r>
            <a:r>
              <a:rPr lang="en-US" sz="2000" dirty="0" err="1">
                <a:latin typeface="Cavolini" panose="03000502040302020204" pitchFamily="66" charset="0"/>
                <a:cs typeface="Cavolini" panose="03000502040302020204" pitchFamily="66" charset="0"/>
              </a:rPr>
              <a:t>heb</a:t>
            </a:r>
            <a:r>
              <a:rPr lang="en-US" sz="2000" dirty="0">
                <a:latin typeface="Cavolini" panose="03000502040302020204" pitchFamily="66" charset="0"/>
                <a:cs typeface="Cavolini" panose="03000502040302020204" pitchFamily="66" charset="0"/>
              </a:rPr>
              <a:t> je </a:t>
            </a:r>
            <a:r>
              <a:rPr lang="en-US" sz="2000" dirty="0" err="1">
                <a:latin typeface="Cavolini" panose="03000502040302020204" pitchFamily="66" charset="0"/>
                <a:cs typeface="Cavolini" panose="03000502040302020204" pitchFamily="66" charset="0"/>
              </a:rPr>
              <a:t>geleerd</a:t>
            </a:r>
            <a:r>
              <a:rPr lang="en-US" sz="2000" dirty="0">
                <a:latin typeface="Cavolini" panose="03000502040302020204" pitchFamily="66" charset="0"/>
                <a:cs typeface="Cavolini" panose="03000502040302020204" pitchFamily="66" charset="0"/>
              </a:rPr>
              <a:t>?</a:t>
            </a:r>
            <a:br>
              <a:rPr lang="en-US" sz="20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en-US" sz="2000" dirty="0">
                <a:latin typeface="Cavolini" panose="03000502040302020204" pitchFamily="66" charset="0"/>
                <a:cs typeface="Cavolini" panose="03000502040302020204" pitchFamily="66" charset="0"/>
              </a:rPr>
              <a:t>Wat </a:t>
            </a:r>
            <a:r>
              <a:rPr lang="en-US" sz="2000" dirty="0" err="1">
                <a:latin typeface="Cavolini" panose="03000502040302020204" pitchFamily="66" charset="0"/>
                <a:cs typeface="Cavolini" panose="03000502040302020204" pitchFamily="66" charset="0"/>
              </a:rPr>
              <a:t>maakt</a:t>
            </a:r>
            <a:r>
              <a:rPr lang="en-US" sz="20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2000" dirty="0" err="1">
                <a:latin typeface="Cavolini" panose="03000502040302020204" pitchFamily="66" charset="0"/>
                <a:cs typeface="Cavolini" panose="03000502040302020204" pitchFamily="66" charset="0"/>
              </a:rPr>
              <a:t>jouw</a:t>
            </a:r>
            <a:r>
              <a:rPr lang="en-US" sz="20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2000" dirty="0" err="1">
                <a:latin typeface="Cavolini" panose="03000502040302020204" pitchFamily="66" charset="0"/>
                <a:cs typeface="Cavolini" panose="03000502040302020204" pitchFamily="66" charset="0"/>
              </a:rPr>
              <a:t>ontwerp</a:t>
            </a:r>
            <a:r>
              <a:rPr lang="en-US" sz="20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2000" dirty="0" err="1">
                <a:latin typeface="Cavolini" panose="03000502040302020204" pitchFamily="66" charset="0"/>
                <a:cs typeface="Cavolini" panose="03000502040302020204" pitchFamily="66" charset="0"/>
              </a:rPr>
              <a:t>uniek</a:t>
            </a:r>
            <a:r>
              <a:rPr lang="en-US" sz="2000" dirty="0">
                <a:latin typeface="Cavolini" panose="03000502040302020204" pitchFamily="66" charset="0"/>
                <a:cs typeface="Cavolini" panose="03000502040302020204" pitchFamily="66" charset="0"/>
              </a:rPr>
              <a:t>?</a:t>
            </a:r>
            <a:br>
              <a:rPr lang="en-US" sz="20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en-US" sz="2000" dirty="0">
                <a:latin typeface="Cavolini" panose="03000502040302020204" pitchFamily="66" charset="0"/>
                <a:cs typeface="Cavolini" panose="03000502040302020204" pitchFamily="66" charset="0"/>
              </a:rPr>
              <a:t>Welke </a:t>
            </a:r>
            <a:r>
              <a:rPr lang="en-US" sz="2000" dirty="0" err="1">
                <a:latin typeface="Cavolini" panose="03000502040302020204" pitchFamily="66" charset="0"/>
                <a:cs typeface="Cavolini" panose="03000502040302020204" pitchFamily="66" charset="0"/>
              </a:rPr>
              <a:t>stappen</a:t>
            </a:r>
            <a:r>
              <a:rPr lang="en-US" sz="20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2000" dirty="0" err="1">
                <a:latin typeface="Cavolini" panose="03000502040302020204" pitchFamily="66" charset="0"/>
                <a:cs typeface="Cavolini" panose="03000502040302020204" pitchFamily="66" charset="0"/>
              </a:rPr>
              <a:t>ondernam</a:t>
            </a:r>
            <a:r>
              <a:rPr lang="en-US" sz="2000" dirty="0">
                <a:latin typeface="Cavolini" panose="03000502040302020204" pitchFamily="66" charset="0"/>
                <a:cs typeface="Cavolini" panose="03000502040302020204" pitchFamily="66" charset="0"/>
              </a:rPr>
              <a:t> je?</a:t>
            </a:r>
            <a:br>
              <a:rPr lang="en-US" sz="20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en-US" sz="2000" dirty="0">
                <a:latin typeface="Cavolini" panose="03000502040302020204" pitchFamily="66" charset="0"/>
                <a:cs typeface="Cavolini" panose="03000502040302020204" pitchFamily="66" charset="0"/>
              </a:rPr>
              <a:t>Wat </a:t>
            </a:r>
            <a:r>
              <a:rPr lang="en-US" sz="2000" dirty="0" err="1">
                <a:latin typeface="Cavolini" panose="03000502040302020204" pitchFamily="66" charset="0"/>
                <a:cs typeface="Cavolini" panose="03000502040302020204" pitchFamily="66" charset="0"/>
              </a:rPr>
              <a:t>ging</a:t>
            </a:r>
            <a:r>
              <a:rPr lang="en-US" sz="20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2000" dirty="0" err="1">
                <a:latin typeface="Cavolini" panose="03000502040302020204" pitchFamily="66" charset="0"/>
                <a:cs typeface="Cavolini" panose="03000502040302020204" pitchFamily="66" charset="0"/>
              </a:rPr>
              <a:t>fout</a:t>
            </a:r>
            <a:r>
              <a:rPr lang="en-US" sz="2000" dirty="0">
                <a:latin typeface="Cavolini" panose="03000502040302020204" pitchFamily="66" charset="0"/>
                <a:cs typeface="Cavolini" panose="03000502040302020204" pitchFamily="66" charset="0"/>
              </a:rPr>
              <a:t>?</a:t>
            </a:r>
            <a:br>
              <a:rPr lang="en-US" sz="20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en-US" sz="2000" dirty="0" err="1">
                <a:latin typeface="Cavolini" panose="03000502040302020204" pitchFamily="66" charset="0"/>
                <a:cs typeface="Cavolini" panose="03000502040302020204" pitchFamily="66" charset="0"/>
              </a:rPr>
              <a:t>Waar</a:t>
            </a:r>
            <a:r>
              <a:rPr lang="en-US" sz="20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2000" dirty="0" err="1">
                <a:latin typeface="Cavolini" panose="03000502040302020204" pitchFamily="66" charset="0"/>
                <a:cs typeface="Cavolini" panose="03000502040302020204" pitchFamily="66" charset="0"/>
              </a:rPr>
              <a:t>heeft</a:t>
            </a:r>
            <a:r>
              <a:rPr lang="en-US" sz="20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2000" dirty="0" err="1">
                <a:latin typeface="Cavolini" panose="03000502040302020204" pitchFamily="66" charset="0"/>
                <a:cs typeface="Cavolini" panose="03000502040302020204" pitchFamily="66" charset="0"/>
              </a:rPr>
              <a:t>dat</a:t>
            </a:r>
            <a:r>
              <a:rPr lang="en-US" sz="2000" dirty="0">
                <a:latin typeface="Cavolini" panose="03000502040302020204" pitchFamily="66" charset="0"/>
                <a:cs typeface="Cavolini" panose="03000502040302020204" pitchFamily="66" charset="0"/>
              </a:rPr>
              <a:t> mee </a:t>
            </a:r>
            <a:r>
              <a:rPr lang="en-US" sz="2000" dirty="0" err="1">
                <a:latin typeface="Cavolini" panose="03000502040302020204" pitchFamily="66" charset="0"/>
                <a:cs typeface="Cavolini" panose="03000502040302020204" pitchFamily="66" charset="0"/>
              </a:rPr>
              <a:t>te</a:t>
            </a:r>
            <a:r>
              <a:rPr lang="en-US" sz="20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2000" dirty="0" err="1">
                <a:latin typeface="Cavolini" panose="03000502040302020204" pitchFamily="66" charset="0"/>
                <a:cs typeface="Cavolini" panose="03000502040302020204" pitchFamily="66" charset="0"/>
              </a:rPr>
              <a:t>maken</a:t>
            </a:r>
            <a:r>
              <a:rPr lang="en-US" sz="2000" dirty="0">
                <a:latin typeface="Cavolini" panose="03000502040302020204" pitchFamily="66" charset="0"/>
                <a:cs typeface="Cavolini" panose="03000502040302020204" pitchFamily="66" charset="0"/>
              </a:rPr>
              <a:t>?</a:t>
            </a:r>
            <a:br>
              <a:rPr lang="en-US" sz="20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en-US" sz="2000" dirty="0">
                <a:latin typeface="Cavolini" panose="03000502040302020204" pitchFamily="66" charset="0"/>
                <a:cs typeface="Cavolini" panose="03000502040302020204" pitchFamily="66" charset="0"/>
              </a:rPr>
              <a:t>Welke </a:t>
            </a:r>
            <a:r>
              <a:rPr lang="en-US" sz="2000" dirty="0" err="1">
                <a:latin typeface="Cavolini" panose="03000502040302020204" pitchFamily="66" charset="0"/>
                <a:cs typeface="Cavolini" panose="03000502040302020204" pitchFamily="66" charset="0"/>
              </a:rPr>
              <a:t>techniek</a:t>
            </a:r>
            <a:r>
              <a:rPr lang="en-US" sz="20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2000" dirty="0" err="1">
                <a:latin typeface="Cavolini" panose="03000502040302020204" pitchFamily="66" charset="0"/>
                <a:cs typeface="Cavolini" panose="03000502040302020204" pitchFamily="66" charset="0"/>
              </a:rPr>
              <a:t>gebruikte</a:t>
            </a:r>
            <a:r>
              <a:rPr lang="en-US" sz="2000" dirty="0">
                <a:latin typeface="Cavolini" panose="03000502040302020204" pitchFamily="66" charset="0"/>
                <a:cs typeface="Cavolini" panose="03000502040302020204" pitchFamily="66" charset="0"/>
              </a:rPr>
              <a:t> je?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880FAD4A-B626-6C02-B08B-BEE48C708000}"/>
              </a:ext>
            </a:extLst>
          </p:cNvPr>
          <p:cNvSpPr txBox="1"/>
          <p:nvPr/>
        </p:nvSpPr>
        <p:spPr>
          <a:xfrm>
            <a:off x="640080" y="5000329"/>
            <a:ext cx="3602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rgbClr val="0070C0"/>
                </a:solidFill>
                <a:latin typeface="Jumble" panose="02000503000000020004" pitchFamily="2" charset="0"/>
              </a:rPr>
              <a:t>Presenteren</a:t>
            </a:r>
            <a:endParaRPr lang="nl-BE" sz="4000" dirty="0">
              <a:solidFill>
                <a:srgbClr val="0070C0"/>
              </a:solidFill>
              <a:latin typeface="Jumbl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379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1A639-6F91-9EC3-547D-CB1711E7F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EE0C8119-A61B-9D8A-C43A-AFF792F57862}"/>
              </a:ext>
            </a:extLst>
          </p:cNvPr>
          <p:cNvSpPr txBox="1"/>
          <p:nvPr/>
        </p:nvSpPr>
        <p:spPr>
          <a:xfrm>
            <a:off x="1971161" y="268550"/>
            <a:ext cx="59957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rgbClr val="0070C0"/>
                </a:solidFill>
                <a:latin typeface="Jumble" panose="02000503000000020004" pitchFamily="2" charset="0"/>
              </a:rPr>
              <a:t>Integratie wiskunde</a:t>
            </a:r>
            <a:endParaRPr lang="nl-BE" sz="4000" dirty="0">
              <a:solidFill>
                <a:srgbClr val="0070C0"/>
              </a:solidFill>
              <a:latin typeface="Jumble" panose="02000503000000020004" pitchFamily="2" charset="0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BC42FE86-CB14-C4A5-335A-2A4F59732987}"/>
              </a:ext>
            </a:extLst>
          </p:cNvPr>
          <p:cNvSpPr txBox="1"/>
          <p:nvPr/>
        </p:nvSpPr>
        <p:spPr>
          <a:xfrm>
            <a:off x="936532" y="1787849"/>
            <a:ext cx="4750651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500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evenredigheid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E630BE2E-7720-96D1-B594-F1F4EB8C81B7}"/>
              </a:ext>
            </a:extLst>
          </p:cNvPr>
          <p:cNvSpPr txBox="1"/>
          <p:nvPr/>
        </p:nvSpPr>
        <p:spPr>
          <a:xfrm>
            <a:off x="1971161" y="1056936"/>
            <a:ext cx="69124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Abstracte leerstof wordt betekenisvol en concreet.</a:t>
            </a:r>
            <a:endParaRPr lang="nl-NL" sz="18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DCFB24FA-250E-13E7-4A4D-F44B525EFA2A}"/>
              </a:ext>
            </a:extLst>
          </p:cNvPr>
          <p:cNvSpPr txBox="1"/>
          <p:nvPr/>
        </p:nvSpPr>
        <p:spPr>
          <a:xfrm>
            <a:off x="4451212" y="1824632"/>
            <a:ext cx="227033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500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oppervlakte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C8B195BD-65AF-EDB9-AF2B-DE90605D062E}"/>
              </a:ext>
            </a:extLst>
          </p:cNvPr>
          <p:cNvSpPr txBox="1"/>
          <p:nvPr/>
        </p:nvSpPr>
        <p:spPr>
          <a:xfrm>
            <a:off x="7687819" y="1805176"/>
            <a:ext cx="227033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500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aanzichten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10E39911-96DB-B5B6-E1E0-4B975E468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82" y="219134"/>
            <a:ext cx="1264277" cy="1264277"/>
          </a:xfrm>
          <a:prstGeom prst="rect">
            <a:avLst/>
          </a:prstGeom>
        </p:spPr>
      </p:pic>
      <p:pic>
        <p:nvPicPr>
          <p:cNvPr id="27" name="Afbeelding 26">
            <a:extLst>
              <a:ext uri="{FF2B5EF4-FFF2-40B4-BE49-F238E27FC236}">
                <a16:creationId xmlns:a16="http://schemas.microsoft.com/office/drawing/2014/main" id="{10E6EECD-A6ED-3E4D-3D46-348C2FC8B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274" y="2588797"/>
            <a:ext cx="2965178" cy="4091486"/>
          </a:xfrm>
          <a:prstGeom prst="rect">
            <a:avLst/>
          </a:prstGeom>
        </p:spPr>
      </p:pic>
      <p:sp>
        <p:nvSpPr>
          <p:cNvPr id="28" name="Tekstvak 27">
            <a:extLst>
              <a:ext uri="{FF2B5EF4-FFF2-40B4-BE49-F238E27FC236}">
                <a16:creationId xmlns:a16="http://schemas.microsoft.com/office/drawing/2014/main" id="{0BFE1605-B611-0673-3813-872F89334837}"/>
              </a:ext>
            </a:extLst>
          </p:cNvPr>
          <p:cNvSpPr txBox="1"/>
          <p:nvPr/>
        </p:nvSpPr>
        <p:spPr>
          <a:xfrm>
            <a:off x="1054320" y="2241376"/>
            <a:ext cx="69124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verhouding</a:t>
            </a:r>
            <a:endParaRPr lang="nl-NL" sz="18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29" name="Tekstvak 28">
            <a:extLst>
              <a:ext uri="{FF2B5EF4-FFF2-40B4-BE49-F238E27FC236}">
                <a16:creationId xmlns:a16="http://schemas.microsoft.com/office/drawing/2014/main" id="{4D0C45C9-797D-A1C5-42FE-F0F9B6FA9B02}"/>
              </a:ext>
            </a:extLst>
          </p:cNvPr>
          <p:cNvSpPr txBox="1"/>
          <p:nvPr/>
        </p:nvSpPr>
        <p:spPr>
          <a:xfrm>
            <a:off x="4635642" y="2301686"/>
            <a:ext cx="69124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herstructureren</a:t>
            </a:r>
            <a:endParaRPr lang="nl-NL" sz="18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EDAF1787-83D5-D45E-9C3E-DD0AA8EC88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2273" y="2391807"/>
            <a:ext cx="2950032" cy="4183053"/>
          </a:xfrm>
          <a:prstGeom prst="rect">
            <a:avLst/>
          </a:prstGeom>
        </p:spPr>
      </p:pic>
      <p:pic>
        <p:nvPicPr>
          <p:cNvPr id="33" name="Afbeelding 32">
            <a:extLst>
              <a:ext uri="{FF2B5EF4-FFF2-40B4-BE49-F238E27FC236}">
                <a16:creationId xmlns:a16="http://schemas.microsoft.com/office/drawing/2014/main" id="{50955D1A-C3B0-5C8F-711F-9D1DE64AB9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9272" y="2659573"/>
            <a:ext cx="2855821" cy="394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651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2" grpId="0"/>
      <p:bldP spid="28" grpId="0"/>
      <p:bldP spid="29" grpId="0"/>
    </p:bld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834</TotalTime>
  <Words>210</Words>
  <Application>Microsoft Office PowerPoint</Application>
  <PresentationFormat>Breedbeeld</PresentationFormat>
  <Paragraphs>38</Paragraphs>
  <Slides>12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9" baseType="lpstr">
      <vt:lpstr>Meiryo</vt:lpstr>
      <vt:lpstr>Aptos</vt:lpstr>
      <vt:lpstr>Aptos Display</vt:lpstr>
      <vt:lpstr>Arial</vt:lpstr>
      <vt:lpstr>Cavolini</vt:lpstr>
      <vt:lpstr>Jumble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Ward Seynaeve</dc:creator>
  <cp:lastModifiedBy>Ward Seynaeve</cp:lastModifiedBy>
  <cp:revision>23</cp:revision>
  <dcterms:created xsi:type="dcterms:W3CDTF">2024-11-20T18:20:50Z</dcterms:created>
  <dcterms:modified xsi:type="dcterms:W3CDTF">2025-02-22T09:16:31Z</dcterms:modified>
</cp:coreProperties>
</file>