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07" r:id="rId2"/>
    <p:sldId id="294" r:id="rId3"/>
    <p:sldId id="332" r:id="rId4"/>
    <p:sldId id="333" r:id="rId5"/>
    <p:sldId id="343" r:id="rId6"/>
    <p:sldId id="308" r:id="rId7"/>
    <p:sldId id="309" r:id="rId8"/>
    <p:sldId id="341" r:id="rId9"/>
    <p:sldId id="342" r:id="rId10"/>
    <p:sldId id="311" r:id="rId11"/>
    <p:sldId id="317" r:id="rId12"/>
    <p:sldId id="319" r:id="rId13"/>
    <p:sldId id="320" r:id="rId14"/>
    <p:sldId id="318" r:id="rId15"/>
    <p:sldId id="310" r:id="rId16"/>
    <p:sldId id="340" r:id="rId17"/>
    <p:sldId id="352" r:id="rId18"/>
    <p:sldId id="344" r:id="rId19"/>
    <p:sldId id="345" r:id="rId20"/>
    <p:sldId id="347" r:id="rId21"/>
    <p:sldId id="353" r:id="rId22"/>
    <p:sldId id="348" r:id="rId23"/>
    <p:sldId id="349" r:id="rId24"/>
    <p:sldId id="313" r:id="rId25"/>
    <p:sldId id="350" r:id="rId26"/>
    <p:sldId id="325" r:id="rId27"/>
    <p:sldId id="331" r:id="rId28"/>
    <p:sldId id="323" r:id="rId29"/>
    <p:sldId id="335" r:id="rId30"/>
    <p:sldId id="314" r:id="rId31"/>
    <p:sldId id="326" r:id="rId32"/>
    <p:sldId id="327" r:id="rId33"/>
    <p:sldId id="351" r:id="rId34"/>
    <p:sldId id="328" r:id="rId35"/>
    <p:sldId id="329" r:id="rId36"/>
    <p:sldId id="330" r:id="rId37"/>
    <p:sldId id="315" r:id="rId38"/>
    <p:sldId id="316" r:id="rId39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065" autoAdjust="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microsoft.com/office/2007/relationships/hdphoto" Target="../media/hdphoto4.wdp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7.wdp"/><Relationship Id="rId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46.png"/><Relationship Id="rId4" Type="http://schemas.microsoft.com/office/2007/relationships/hdphoto" Target="../media/hdphoto6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54.png"/><Relationship Id="rId4" Type="http://schemas.microsoft.com/office/2007/relationships/hdphoto" Target="../media/hdphoto7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7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5.png"/><Relationship Id="rId7" Type="http://schemas.openxmlformats.org/officeDocument/2006/relationships/image" Target="../media/image78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9" Type="http://schemas.microsoft.com/office/2007/relationships/hdphoto" Target="../media/hdphoto11.wdp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12.wdp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hdphoto" Target="../media/hdphoto14.wdp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1.png"/><Relationship Id="rId5" Type="http://schemas.microsoft.com/office/2007/relationships/hdphoto" Target="../media/hdphoto12.wdp"/><Relationship Id="rId4" Type="http://schemas.openxmlformats.org/officeDocument/2006/relationships/image" Target="../media/image8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4" Type="http://schemas.microsoft.com/office/2007/relationships/hdphoto" Target="../media/hdphoto9.wdp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5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854ECEBE-9353-406C-9313-02A517A31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Meiryo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806086-A782-4311-A63B-1A68574D80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902" y="-15901"/>
            <a:ext cx="6578337" cy="5814891"/>
          </a:xfrm>
          <a:custGeom>
            <a:avLst/>
            <a:gdLst>
              <a:gd name="connsiteX0" fmla="*/ 1667657 w 6578337"/>
              <a:gd name="connsiteY0" fmla="*/ 0 h 5814891"/>
              <a:gd name="connsiteX1" fmla="*/ 5296215 w 6578337"/>
              <a:gd name="connsiteY1" fmla="*/ 0 h 5814891"/>
              <a:gd name="connsiteX2" fmla="*/ 5354505 w 6578337"/>
              <a:gd name="connsiteY2" fmla="*/ 38974 h 5814891"/>
              <a:gd name="connsiteX3" fmla="*/ 5772761 w 6578337"/>
              <a:gd name="connsiteY3" fmla="*/ 430996 h 5814891"/>
              <a:gd name="connsiteX4" fmla="*/ 6578337 w 6578337"/>
              <a:gd name="connsiteY4" fmla="*/ 2842158 h 5814891"/>
              <a:gd name="connsiteX5" fmla="*/ 6219497 w 6578337"/>
              <a:gd name="connsiteY5" fmla="*/ 3831001 h 5814891"/>
              <a:gd name="connsiteX6" fmla="*/ 5157059 w 6578337"/>
              <a:gd name="connsiteY6" fmla="*/ 4751758 h 5814891"/>
              <a:gd name="connsiteX7" fmla="*/ 4923464 w 6578337"/>
              <a:gd name="connsiteY7" fmla="*/ 4927890 h 5814891"/>
              <a:gd name="connsiteX8" fmla="*/ 3004017 w 6578337"/>
              <a:gd name="connsiteY8" fmla="*/ 5814891 h 5814891"/>
              <a:gd name="connsiteX9" fmla="*/ 475534 w 6578337"/>
              <a:gd name="connsiteY9" fmla="*/ 4373098 h 5814891"/>
              <a:gd name="connsiteX10" fmla="*/ 206071 w 6578337"/>
              <a:gd name="connsiteY10" fmla="*/ 4004246 h 5814891"/>
              <a:gd name="connsiteX11" fmla="*/ 79385 w 6578337"/>
              <a:gd name="connsiteY11" fmla="*/ 3833508 h 5814891"/>
              <a:gd name="connsiteX12" fmla="*/ 0 w 6578337"/>
              <a:gd name="connsiteY12" fmla="*/ 3721725 h 5814891"/>
              <a:gd name="connsiteX13" fmla="*/ 0 w 6578337"/>
              <a:gd name="connsiteY13" fmla="*/ 1581323 h 5814891"/>
              <a:gd name="connsiteX14" fmla="*/ 168477 w 6578337"/>
              <a:gd name="connsiteY14" fmla="*/ 1300525 h 5814891"/>
              <a:gd name="connsiteX15" fmla="*/ 885512 w 6578337"/>
              <a:gd name="connsiteY15" fmla="*/ 515238 h 5814891"/>
              <a:gd name="connsiteX16" fmla="*/ 1494824 w 6578337"/>
              <a:gd name="connsiteY16" fmla="*/ 90742 h 5814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578337" h="5814891">
                <a:moveTo>
                  <a:pt x="1667657" y="0"/>
                </a:moveTo>
                <a:lnTo>
                  <a:pt x="5296215" y="0"/>
                </a:lnTo>
                <a:lnTo>
                  <a:pt x="5354505" y="38974"/>
                </a:lnTo>
                <a:cubicBezTo>
                  <a:pt x="5505893" y="152699"/>
                  <a:pt x="5645664" y="283643"/>
                  <a:pt x="5772761" y="430996"/>
                </a:cubicBezTo>
                <a:cubicBezTo>
                  <a:pt x="6292274" y="1033532"/>
                  <a:pt x="6578337" y="1889809"/>
                  <a:pt x="6578337" y="2842158"/>
                </a:cubicBezTo>
                <a:cubicBezTo>
                  <a:pt x="6578337" y="3222117"/>
                  <a:pt x="6467617" y="3527065"/>
                  <a:pt x="6219497" y="3831001"/>
                </a:cubicBezTo>
                <a:cubicBezTo>
                  <a:pt x="5959965" y="4148933"/>
                  <a:pt x="5569997" y="4441763"/>
                  <a:pt x="5157059" y="4751758"/>
                </a:cubicBezTo>
                <a:cubicBezTo>
                  <a:pt x="5080873" y="4808882"/>
                  <a:pt x="5002168" y="4868026"/>
                  <a:pt x="4923464" y="4927890"/>
                </a:cubicBezTo>
                <a:cubicBezTo>
                  <a:pt x="4218974" y="5463640"/>
                  <a:pt x="3704799" y="5814891"/>
                  <a:pt x="3004017" y="5814891"/>
                </a:cubicBezTo>
                <a:cubicBezTo>
                  <a:pt x="1936240" y="5814891"/>
                  <a:pt x="1180025" y="5383723"/>
                  <a:pt x="475534" y="4373098"/>
                </a:cubicBezTo>
                <a:cubicBezTo>
                  <a:pt x="383343" y="4240819"/>
                  <a:pt x="293225" y="4120515"/>
                  <a:pt x="206071" y="4004246"/>
                </a:cubicBezTo>
                <a:cubicBezTo>
                  <a:pt x="160920" y="3943985"/>
                  <a:pt x="118700" y="3887339"/>
                  <a:pt x="79385" y="3833508"/>
                </a:cubicBezTo>
                <a:lnTo>
                  <a:pt x="0" y="3721725"/>
                </a:lnTo>
                <a:lnTo>
                  <a:pt x="0" y="1581323"/>
                </a:lnTo>
                <a:lnTo>
                  <a:pt x="168477" y="1300525"/>
                </a:lnTo>
                <a:cubicBezTo>
                  <a:pt x="359173" y="1017017"/>
                  <a:pt x="599372" y="753795"/>
                  <a:pt x="885512" y="515238"/>
                </a:cubicBezTo>
                <a:cubicBezTo>
                  <a:pt x="1073010" y="358870"/>
                  <a:pt x="1278109" y="216205"/>
                  <a:pt x="1494824" y="90742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6" name="Afbeelding 5" descr="Afbeelding met buitenshuis, wiel, voertuig, Landvoertuig&#10;&#10;Door AI gegenereerde inhoud is mogelijk onjuist.">
            <a:extLst>
              <a:ext uri="{FF2B5EF4-FFF2-40B4-BE49-F238E27FC236}">
                <a16:creationId xmlns:a16="http://schemas.microsoft.com/office/drawing/2014/main" id="{7AAD71F6-A70A-CD16-717F-48BA50D8B4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433" r="18067" b="-1"/>
          <a:stretch/>
        </p:blipFill>
        <p:spPr>
          <a:xfrm>
            <a:off x="20" y="-2"/>
            <a:ext cx="6323142" cy="5593660"/>
          </a:xfrm>
          <a:custGeom>
            <a:avLst/>
            <a:gdLst/>
            <a:ahLst/>
            <a:cxnLst/>
            <a:rect l="l" t="t" r="r" b="b"/>
            <a:pathLst>
              <a:path w="6323162" h="5593660">
                <a:moveTo>
                  <a:pt x="2177447" y="0"/>
                </a:move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CE71458B-DF80-43DF-9693-2EC3878AC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323162" cy="5593660"/>
          </a:xfrm>
          <a:custGeom>
            <a:avLst/>
            <a:gdLst>
              <a:gd name="connsiteX0" fmla="*/ 2177447 w 6323162"/>
              <a:gd name="connsiteY0" fmla="*/ 0 h 5593660"/>
              <a:gd name="connsiteX1" fmla="*/ 2572776 w 6323162"/>
              <a:gd name="connsiteY1" fmla="*/ 0 h 5593660"/>
              <a:gd name="connsiteX2" fmla="*/ 2279674 w 6323162"/>
              <a:gd name="connsiteY2" fmla="*/ 98163 h 5593660"/>
              <a:gd name="connsiteX3" fmla="*/ 1163390 w 6323162"/>
              <a:gd name="connsiteY3" fmla="*/ 758946 h 5593660"/>
              <a:gd name="connsiteX4" fmla="*/ 391288 w 6323162"/>
              <a:gd name="connsiteY4" fmla="*/ 1711778 h 5593660"/>
              <a:gd name="connsiteX5" fmla="*/ 111318 w 6323162"/>
              <a:gd name="connsiteY5" fmla="*/ 2820666 h 5593660"/>
              <a:gd name="connsiteX6" fmla="*/ 574682 w 6323162"/>
              <a:gd name="connsiteY6" fmla="*/ 3850310 h 5593660"/>
              <a:gd name="connsiteX7" fmla="*/ 808161 w 6323162"/>
              <a:gd name="connsiteY7" fmla="*/ 4177123 h 5593660"/>
              <a:gd name="connsiteX8" fmla="*/ 2998992 w 6323162"/>
              <a:gd name="connsiteY8" fmla="*/ 5454594 h 5593660"/>
              <a:gd name="connsiteX9" fmla="*/ 4662117 w 6323162"/>
              <a:gd name="connsiteY9" fmla="*/ 4668685 h 5593660"/>
              <a:gd name="connsiteX10" fmla="*/ 4864518 w 6323162"/>
              <a:gd name="connsiteY10" fmla="*/ 4512627 h 5593660"/>
              <a:gd name="connsiteX11" fmla="*/ 5785079 w 6323162"/>
              <a:gd name="connsiteY11" fmla="*/ 3696808 h 5593660"/>
              <a:gd name="connsiteX12" fmla="*/ 6095999 w 6323162"/>
              <a:gd name="connsiteY12" fmla="*/ 2820666 h 5593660"/>
              <a:gd name="connsiteX13" fmla="*/ 5397999 w 6323162"/>
              <a:gd name="connsiteY13" fmla="*/ 684305 h 5593660"/>
              <a:gd name="connsiteX14" fmla="*/ 4612801 w 6323162"/>
              <a:gd name="connsiteY14" fmla="*/ 81166 h 5593660"/>
              <a:gd name="connsiteX15" fmla="*/ 4406067 w 6323162"/>
              <a:gd name="connsiteY15" fmla="*/ 0 h 5593660"/>
              <a:gd name="connsiteX16" fmla="*/ 4826316 w 6323162"/>
              <a:gd name="connsiteY16" fmla="*/ 0 h 5593660"/>
              <a:gd name="connsiteX17" fmla="*/ 4971508 w 6323162"/>
              <a:gd name="connsiteY17" fmla="*/ 75777 h 5593660"/>
              <a:gd name="connsiteX18" fmla="*/ 5577109 w 6323162"/>
              <a:gd name="connsiteY18" fmla="*/ 586873 h 5593660"/>
              <a:gd name="connsiteX19" fmla="*/ 6323162 w 6323162"/>
              <a:gd name="connsiteY19" fmla="*/ 2829148 h 5593660"/>
              <a:gd name="connsiteX20" fmla="*/ 5990836 w 6323162"/>
              <a:gd name="connsiteY20" fmla="*/ 3748729 h 5593660"/>
              <a:gd name="connsiteX21" fmla="*/ 5006899 w 6323162"/>
              <a:gd name="connsiteY21" fmla="*/ 4604992 h 5593660"/>
              <a:gd name="connsiteX22" fmla="*/ 4790566 w 6323162"/>
              <a:gd name="connsiteY22" fmla="*/ 4768788 h 5593660"/>
              <a:gd name="connsiteX23" fmla="*/ 3012943 w 6323162"/>
              <a:gd name="connsiteY23" fmla="*/ 5593660 h 5593660"/>
              <a:gd name="connsiteX24" fmla="*/ 671286 w 6323162"/>
              <a:gd name="connsiteY24" fmla="*/ 4252856 h 5593660"/>
              <a:gd name="connsiteX25" fmla="*/ 421733 w 6323162"/>
              <a:gd name="connsiteY25" fmla="*/ 3909839 h 5593660"/>
              <a:gd name="connsiteX26" fmla="*/ 48655 w 6323162"/>
              <a:gd name="connsiteY26" fmla="*/ 3351082 h 5593660"/>
              <a:gd name="connsiteX27" fmla="*/ 0 w 6323162"/>
              <a:gd name="connsiteY27" fmla="*/ 3239820 h 5593660"/>
              <a:gd name="connsiteX28" fmla="*/ 0 w 6323162"/>
              <a:gd name="connsiteY28" fmla="*/ 2248150 h 5593660"/>
              <a:gd name="connsiteX29" fmla="*/ 1658 w 6323162"/>
              <a:gd name="connsiteY29" fmla="*/ 2239520 h 5593660"/>
              <a:gd name="connsiteX30" fmla="*/ 225714 w 6323162"/>
              <a:gd name="connsiteY30" fmla="*/ 1665285 h 5593660"/>
              <a:gd name="connsiteX31" fmla="*/ 1050970 w 6323162"/>
              <a:gd name="connsiteY31" fmla="*/ 665214 h 5593660"/>
              <a:gd name="connsiteX32" fmla="*/ 1923692 w 6323162"/>
              <a:gd name="connsiteY32" fmla="*/ 107844 h 5593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323162" h="5593660">
                <a:moveTo>
                  <a:pt x="2177447" y="0"/>
                </a:moveTo>
                <a:lnTo>
                  <a:pt x="2572776" y="0"/>
                </a:lnTo>
                <a:lnTo>
                  <a:pt x="2279674" y="98163"/>
                </a:lnTo>
                <a:cubicBezTo>
                  <a:pt x="1874231" y="253327"/>
                  <a:pt x="1488311" y="481852"/>
                  <a:pt x="1163390" y="758946"/>
                </a:cubicBezTo>
                <a:cubicBezTo>
                  <a:pt x="832819" y="1040772"/>
                  <a:pt x="573013" y="1361447"/>
                  <a:pt x="391288" y="1711778"/>
                </a:cubicBezTo>
                <a:cubicBezTo>
                  <a:pt x="205583" y="2069903"/>
                  <a:pt x="111318" y="2442986"/>
                  <a:pt x="111318" y="2820666"/>
                </a:cubicBezTo>
                <a:cubicBezTo>
                  <a:pt x="111318" y="3201031"/>
                  <a:pt x="261705" y="3423166"/>
                  <a:pt x="574682" y="3850310"/>
                </a:cubicBezTo>
                <a:cubicBezTo>
                  <a:pt x="650197" y="3953327"/>
                  <a:pt x="728281" y="4059920"/>
                  <a:pt x="808161" y="4177123"/>
                </a:cubicBezTo>
                <a:cubicBezTo>
                  <a:pt x="1418574" y="5072567"/>
                  <a:pt x="2073806" y="5454594"/>
                  <a:pt x="2998992" y="5454594"/>
                </a:cubicBezTo>
                <a:cubicBezTo>
                  <a:pt x="3606192" y="5454594"/>
                  <a:pt x="4051705" y="5143376"/>
                  <a:pt x="4662117" y="4668685"/>
                </a:cubicBezTo>
                <a:cubicBezTo>
                  <a:pt x="4730310" y="4615645"/>
                  <a:pt x="4798505" y="4563242"/>
                  <a:pt x="4864518" y="4512627"/>
                </a:cubicBezTo>
                <a:cubicBezTo>
                  <a:pt x="5222313" y="4237963"/>
                  <a:pt x="5560204" y="3978506"/>
                  <a:pt x="5785079" y="3696808"/>
                </a:cubicBezTo>
                <a:cubicBezTo>
                  <a:pt x="6000066" y="3427513"/>
                  <a:pt x="6095999" y="3157320"/>
                  <a:pt x="6095999" y="2820666"/>
                </a:cubicBezTo>
                <a:cubicBezTo>
                  <a:pt x="6095999" y="1976856"/>
                  <a:pt x="5848138" y="1218170"/>
                  <a:pt x="5397999" y="684305"/>
                </a:cubicBezTo>
                <a:cubicBezTo>
                  <a:pt x="5177750" y="423188"/>
                  <a:pt x="4913577" y="220223"/>
                  <a:pt x="4612801" y="81166"/>
                </a:cubicBezTo>
                <a:lnTo>
                  <a:pt x="4406067" y="0"/>
                </a:lnTo>
                <a:lnTo>
                  <a:pt x="4826316" y="0"/>
                </a:lnTo>
                <a:lnTo>
                  <a:pt x="4971508" y="75777"/>
                </a:lnTo>
                <a:cubicBezTo>
                  <a:pt x="5197582" y="210111"/>
                  <a:pt x="5400550" y="381325"/>
                  <a:pt x="5577109" y="586873"/>
                </a:cubicBezTo>
                <a:cubicBezTo>
                  <a:pt x="6058235" y="1147205"/>
                  <a:pt x="6323162" y="1943505"/>
                  <a:pt x="6323162" y="2829148"/>
                </a:cubicBezTo>
                <a:cubicBezTo>
                  <a:pt x="6323162" y="3182494"/>
                  <a:pt x="6220623" y="3466081"/>
                  <a:pt x="5990836" y="3748729"/>
                </a:cubicBezTo>
                <a:cubicBezTo>
                  <a:pt x="5750480" y="4044392"/>
                  <a:pt x="5389327" y="4316711"/>
                  <a:pt x="5006899" y="4604992"/>
                </a:cubicBezTo>
                <a:cubicBezTo>
                  <a:pt x="4936343" y="4658116"/>
                  <a:pt x="4863453" y="4713117"/>
                  <a:pt x="4790566" y="4768788"/>
                </a:cubicBezTo>
                <a:cubicBezTo>
                  <a:pt x="4138128" y="5267012"/>
                  <a:pt x="3661945" y="5593660"/>
                  <a:pt x="3012943" y="5593660"/>
                </a:cubicBezTo>
                <a:cubicBezTo>
                  <a:pt x="2024062" y="5593660"/>
                  <a:pt x="1323723" y="5192693"/>
                  <a:pt x="671286" y="4252856"/>
                </a:cubicBezTo>
                <a:cubicBezTo>
                  <a:pt x="585906" y="4129842"/>
                  <a:pt x="502446" y="4017964"/>
                  <a:pt x="421733" y="3909839"/>
                </a:cubicBezTo>
                <a:cubicBezTo>
                  <a:pt x="254471" y="3685679"/>
                  <a:pt x="130655" y="3515312"/>
                  <a:pt x="48655" y="3351082"/>
                </a:cubicBezTo>
                <a:lnTo>
                  <a:pt x="0" y="3239820"/>
                </a:lnTo>
                <a:lnTo>
                  <a:pt x="0" y="2248150"/>
                </a:lnTo>
                <a:lnTo>
                  <a:pt x="1658" y="2239520"/>
                </a:lnTo>
                <a:cubicBezTo>
                  <a:pt x="51657" y="2045089"/>
                  <a:pt x="126469" y="1853225"/>
                  <a:pt x="225714" y="1665285"/>
                </a:cubicBezTo>
                <a:cubicBezTo>
                  <a:pt x="419948" y="1297585"/>
                  <a:pt x="697641" y="961011"/>
                  <a:pt x="1050970" y="665214"/>
                </a:cubicBezTo>
                <a:cubicBezTo>
                  <a:pt x="1311437" y="447090"/>
                  <a:pt x="1608578" y="257641"/>
                  <a:pt x="1923692" y="107844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58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E1994AC-22D1-4B48-9EDA-BE373E704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41758" y="1415331"/>
            <a:ext cx="5665992" cy="5466522"/>
          </a:xfrm>
          <a:custGeom>
            <a:avLst/>
            <a:gdLst>
              <a:gd name="connsiteX0" fmla="*/ 3113576 w 5665992"/>
              <a:gd name="connsiteY0" fmla="*/ 1556 h 5401530"/>
              <a:gd name="connsiteX1" fmla="*/ 4468777 w 5665992"/>
              <a:gd name="connsiteY1" fmla="*/ 405866 h 5401530"/>
              <a:gd name="connsiteX2" fmla="*/ 5525792 w 5665992"/>
              <a:gd name="connsiteY2" fmla="*/ 1317461 h 5401530"/>
              <a:gd name="connsiteX3" fmla="*/ 5665992 w 5665992"/>
              <a:gd name="connsiteY3" fmla="*/ 1506159 h 5401530"/>
              <a:gd name="connsiteX4" fmla="*/ 5665992 w 5665992"/>
              <a:gd name="connsiteY4" fmla="*/ 5401530 h 5401530"/>
              <a:gd name="connsiteX5" fmla="*/ 965932 w 5665992"/>
              <a:gd name="connsiteY5" fmla="*/ 5401530 h 5401530"/>
              <a:gd name="connsiteX6" fmla="*/ 836753 w 5665992"/>
              <a:gd name="connsiteY6" fmla="*/ 5181943 h 5401530"/>
              <a:gd name="connsiteX7" fmla="*/ 509793 w 5665992"/>
              <a:gd name="connsiteY7" fmla="*/ 4458111 h 5401530"/>
              <a:gd name="connsiteX8" fmla="*/ 251995 w 5665992"/>
              <a:gd name="connsiteY8" fmla="*/ 1805844 h 5401530"/>
              <a:gd name="connsiteX9" fmla="*/ 3113576 w 5665992"/>
              <a:gd name="connsiteY9" fmla="*/ 1556 h 540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65992" h="5401530">
                <a:moveTo>
                  <a:pt x="3113576" y="1556"/>
                </a:moveTo>
                <a:cubicBezTo>
                  <a:pt x="3559807" y="16866"/>
                  <a:pt x="4018025" y="145625"/>
                  <a:pt x="4468777" y="405866"/>
                </a:cubicBezTo>
                <a:cubicBezTo>
                  <a:pt x="4871803" y="638554"/>
                  <a:pt x="5229811" y="952545"/>
                  <a:pt x="5525792" y="1317461"/>
                </a:cubicBezTo>
                <a:lnTo>
                  <a:pt x="5665992" y="1506159"/>
                </a:lnTo>
                <a:lnTo>
                  <a:pt x="5665992" y="5401530"/>
                </a:lnTo>
                <a:lnTo>
                  <a:pt x="965932" y="5401530"/>
                </a:lnTo>
                <a:lnTo>
                  <a:pt x="836753" y="5181943"/>
                </a:lnTo>
                <a:cubicBezTo>
                  <a:pt x="713569" y="4953383"/>
                  <a:pt x="611679" y="4708683"/>
                  <a:pt x="509793" y="4458111"/>
                </a:cubicBezTo>
                <a:cubicBezTo>
                  <a:pt x="136790" y="3540808"/>
                  <a:pt x="-278612" y="2724882"/>
                  <a:pt x="251995" y="1805844"/>
                </a:cubicBezTo>
                <a:cubicBezTo>
                  <a:pt x="911122" y="664202"/>
                  <a:pt x="1973207" y="-37572"/>
                  <a:pt x="3113576" y="1556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395A3F7-2F3B-1A33-620F-550AC66EF6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382" r="13813"/>
          <a:stretch/>
        </p:blipFill>
        <p:spPr>
          <a:xfrm>
            <a:off x="6795930" y="1685367"/>
            <a:ext cx="5396070" cy="5172635"/>
          </a:xfrm>
          <a:custGeom>
            <a:avLst/>
            <a:gdLst/>
            <a:ahLst/>
            <a:cxnLst/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600"/>
                </a:lnTo>
                <a:lnTo>
                  <a:pt x="5396070" y="4888539"/>
                </a:lnTo>
                <a:lnTo>
                  <a:pt x="5373530" y="4924165"/>
                </a:lnTo>
                <a:cubicBezTo>
                  <a:pt x="5310112" y="5013254"/>
                  <a:pt x="5241620" y="5088864"/>
                  <a:pt x="5168684" y="5154829"/>
                </a:cubicBezTo>
                <a:lnTo>
                  <a:pt x="5146924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2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22220111-5018-4EB7-A38B-79BD37F7C0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5930" y="1685365"/>
            <a:ext cx="5396070" cy="5172635"/>
          </a:xfrm>
          <a:custGeom>
            <a:avLst/>
            <a:gdLst>
              <a:gd name="connsiteX0" fmla="*/ 2809770 w 5396070"/>
              <a:gd name="connsiteY0" fmla="*/ 1442 h 5172635"/>
              <a:gd name="connsiteX1" fmla="*/ 4032739 w 5396070"/>
              <a:gd name="connsiteY1" fmla="*/ 376223 h 5172635"/>
              <a:gd name="connsiteX2" fmla="*/ 5362614 w 5396070"/>
              <a:gd name="connsiteY2" fmla="*/ 1796088 h 5172635"/>
              <a:gd name="connsiteX3" fmla="*/ 5396070 w 5396070"/>
              <a:gd name="connsiteY3" fmla="*/ 1864599 h 5172635"/>
              <a:gd name="connsiteX4" fmla="*/ 5396070 w 5396070"/>
              <a:gd name="connsiteY4" fmla="*/ 1981756 h 5172635"/>
              <a:gd name="connsiteX5" fmla="*/ 5363566 w 5396070"/>
              <a:gd name="connsiteY5" fmla="*/ 1915670 h 5172635"/>
              <a:gd name="connsiteX6" fmla="*/ 4071524 w 5396070"/>
              <a:gd name="connsiteY6" fmla="*/ 546090 h 5172635"/>
              <a:gd name="connsiteX7" fmla="*/ 2883346 w 5396070"/>
              <a:gd name="connsiteY7" fmla="*/ 184583 h 5172635"/>
              <a:gd name="connsiteX8" fmla="*/ 374449 w 5396070"/>
              <a:gd name="connsiteY8" fmla="*/ 1797850 h 5172635"/>
              <a:gd name="connsiteX9" fmla="*/ 600473 w 5396070"/>
              <a:gd name="connsiteY9" fmla="*/ 4169322 h 5172635"/>
              <a:gd name="connsiteX10" fmla="*/ 971928 w 5396070"/>
              <a:gd name="connsiteY10" fmla="*/ 4966944 h 5172635"/>
              <a:gd name="connsiteX11" fmla="*/ 1112598 w 5396070"/>
              <a:gd name="connsiteY11" fmla="*/ 5172635 h 5172635"/>
              <a:gd name="connsiteX12" fmla="*/ 987172 w 5396070"/>
              <a:gd name="connsiteY12" fmla="*/ 5172635 h 5172635"/>
              <a:gd name="connsiteX13" fmla="*/ 842383 w 5396070"/>
              <a:gd name="connsiteY13" fmla="*/ 4959392 h 5172635"/>
              <a:gd name="connsiteX14" fmla="*/ 460051 w 5396070"/>
              <a:gd name="connsiteY14" fmla="*/ 4132485 h 5172635"/>
              <a:gd name="connsiteX15" fmla="*/ 227408 w 5396070"/>
              <a:gd name="connsiteY15" fmla="*/ 1673941 h 5172635"/>
              <a:gd name="connsiteX16" fmla="*/ 2809770 w 5396070"/>
              <a:gd name="connsiteY16" fmla="*/ 1442 h 51726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396070" h="5172635">
                <a:moveTo>
                  <a:pt x="2809770" y="1442"/>
                </a:moveTo>
                <a:cubicBezTo>
                  <a:pt x="3212462" y="15635"/>
                  <a:pt x="3625968" y="134989"/>
                  <a:pt x="4032739" y="376223"/>
                </a:cubicBezTo>
                <a:cubicBezTo>
                  <a:pt x="4589656" y="706501"/>
                  <a:pt x="5051318" y="1213487"/>
                  <a:pt x="5362614" y="1796088"/>
                </a:cubicBezTo>
                <a:lnTo>
                  <a:pt x="5396070" y="1864599"/>
                </a:lnTo>
                <a:lnTo>
                  <a:pt x="5396070" y="1981756"/>
                </a:lnTo>
                <a:lnTo>
                  <a:pt x="5363566" y="1915670"/>
                </a:lnTo>
                <a:cubicBezTo>
                  <a:pt x="5061125" y="1353703"/>
                  <a:pt x="4612597" y="864671"/>
                  <a:pt x="4071524" y="546090"/>
                </a:cubicBezTo>
                <a:cubicBezTo>
                  <a:pt x="3676324" y="313400"/>
                  <a:pt x="3274582" y="198273"/>
                  <a:pt x="2883346" y="184583"/>
                </a:cubicBezTo>
                <a:cubicBezTo>
                  <a:pt x="1883526" y="149597"/>
                  <a:pt x="952339" y="777074"/>
                  <a:pt x="374449" y="1797850"/>
                </a:cubicBezTo>
                <a:cubicBezTo>
                  <a:pt x="-90765" y="2619591"/>
                  <a:pt x="273440" y="3349133"/>
                  <a:pt x="600473" y="4169322"/>
                </a:cubicBezTo>
                <a:cubicBezTo>
                  <a:pt x="712134" y="4449376"/>
                  <a:pt x="823802" y="4721229"/>
                  <a:pt x="971928" y="4966944"/>
                </a:cubicBezTo>
                <a:lnTo>
                  <a:pt x="1112598" y="5172635"/>
                </a:lnTo>
                <a:lnTo>
                  <a:pt x="987172" y="5172635"/>
                </a:lnTo>
                <a:lnTo>
                  <a:pt x="842383" y="4959392"/>
                </a:lnTo>
                <a:cubicBezTo>
                  <a:pt x="689919" y="4704655"/>
                  <a:pt x="574981" y="4422821"/>
                  <a:pt x="460051" y="4132485"/>
                </a:cubicBezTo>
                <a:cubicBezTo>
                  <a:pt x="123442" y="3282182"/>
                  <a:pt x="-251427" y="2525854"/>
                  <a:pt x="227408" y="1673941"/>
                </a:cubicBezTo>
                <a:cubicBezTo>
                  <a:pt x="822220" y="615687"/>
                  <a:pt x="1780673" y="-34829"/>
                  <a:pt x="2809770" y="14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7972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652ADA-E2C6-3ABF-D59B-2C5203BC5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30B00D2-34E3-F765-1086-DB715E97AB54}"/>
              </a:ext>
            </a:extLst>
          </p:cNvPr>
          <p:cNvSpPr txBox="1"/>
          <p:nvPr/>
        </p:nvSpPr>
        <p:spPr>
          <a:xfrm>
            <a:off x="509483" y="330742"/>
            <a:ext cx="8922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Wat weet je al over programmeren?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1E8EF91-D039-B640-188F-940F6AE62D79}"/>
              </a:ext>
            </a:extLst>
          </p:cNvPr>
          <p:cNvSpPr txBox="1"/>
          <p:nvPr/>
        </p:nvSpPr>
        <p:spPr>
          <a:xfrm>
            <a:off x="561247" y="1038627"/>
            <a:ext cx="66761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Vertel jouw ervaringen!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Herken je één van deze woorden of foto’s?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Wat denk je dat ze betekenen?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Waarom is programmeren belangrijk?</a:t>
            </a:r>
          </a:p>
        </p:txBody>
      </p:sp>
      <p:pic>
        <p:nvPicPr>
          <p:cNvPr id="1026" name="Picture 2" descr="Exploring SPIKE™ Prime Sensors - LEGO Education">
            <a:extLst>
              <a:ext uri="{FF2B5EF4-FFF2-40B4-BE49-F238E27FC236}">
                <a16:creationId xmlns:a16="http://schemas.microsoft.com/office/drawing/2014/main" id="{E5D73EB2-4C9C-D6EC-8A3D-24F96592A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513" y="4562545"/>
            <a:ext cx="3932303" cy="2113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ython Software Foundation News: BBC Micro:bit successfully launched!">
            <a:extLst>
              <a:ext uri="{FF2B5EF4-FFF2-40B4-BE49-F238E27FC236}">
                <a16:creationId xmlns:a16="http://schemas.microsoft.com/office/drawing/2014/main" id="{03CB1B30-01B8-07DA-848C-3832C2AA0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83" y="4803711"/>
            <a:ext cx="2383346" cy="158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cratching the Surface: What Is a Variable in Scratch?">
            <a:extLst>
              <a:ext uri="{FF2B5EF4-FFF2-40B4-BE49-F238E27FC236}">
                <a16:creationId xmlns:a16="http://schemas.microsoft.com/office/drawing/2014/main" id="{6CFDE476-052D-C867-2DAD-3E16F4CC0B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9F9F9"/>
              </a:clrFrom>
              <a:clrTo>
                <a:srgbClr val="F9F9F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780" y="1238648"/>
            <a:ext cx="4396257" cy="2472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43059E3E-5131-FC8D-629F-2122B439F9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8596" y="3902913"/>
            <a:ext cx="3351041" cy="2071084"/>
          </a:xfrm>
          <a:prstGeom prst="rect">
            <a:avLst/>
          </a:prstGeom>
        </p:spPr>
      </p:pic>
      <p:pic>
        <p:nvPicPr>
          <p:cNvPr id="2" name="Picture 2" descr="Code Clubs for Kids - UK Edition | Tech Age Kids | Technology for Children">
            <a:extLst>
              <a:ext uri="{FF2B5EF4-FFF2-40B4-BE49-F238E27FC236}">
                <a16:creationId xmlns:a16="http://schemas.microsoft.com/office/drawing/2014/main" id="{F4D2DA77-5977-0B80-1A44-4600B240AE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35" y="2866993"/>
            <a:ext cx="4821382" cy="1359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9966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CAF0A-BC89-4C5E-5437-1F69C7030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A3B0E1E-F2EC-EA38-092B-4EEFCF57DB6C}"/>
              </a:ext>
            </a:extLst>
          </p:cNvPr>
          <p:cNvSpPr txBox="1"/>
          <p:nvPr/>
        </p:nvSpPr>
        <p:spPr>
          <a:xfrm>
            <a:off x="509483" y="330742"/>
            <a:ext cx="8922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>
                <a:solidFill>
                  <a:srgbClr val="C00000"/>
                </a:solidFill>
                <a:latin typeface="Jumble" panose="02000503000000020004" pitchFamily="2" charset="0"/>
              </a:rPr>
              <a:t>Wat weet je al over programmeren?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7A88C46A-EFF0-99F4-7847-CB4FD8D07B2A}"/>
              </a:ext>
            </a:extLst>
          </p:cNvPr>
          <p:cNvSpPr txBox="1"/>
          <p:nvPr/>
        </p:nvSpPr>
        <p:spPr>
          <a:xfrm>
            <a:off x="561247" y="1038627"/>
            <a:ext cx="78678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Welke voorwerpen in je huis zijn geprogrammeerd?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Hoe werkt dit denk je? Ken je nog andere </a:t>
            </a:r>
            <a:r>
              <a:rPr lang="nl-NL" sz="2000" dirty="0" err="1">
                <a:latin typeface="Cavolini" panose="03000502040302020204" pitchFamily="66" charset="0"/>
                <a:cs typeface="Cavolini" panose="03000502040302020204" pitchFamily="66" charset="0"/>
              </a:rPr>
              <a:t>aparaten</a:t>
            </a: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?</a:t>
            </a: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Wat wordt er in een pretpark geprogrammeerd?</a:t>
            </a: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0" name="Picture 2" descr="Robotstofzuiger iRobot Roomba e5/e6 - Generatiethuis">
            <a:extLst>
              <a:ext uri="{FF2B5EF4-FFF2-40B4-BE49-F238E27FC236}">
                <a16:creationId xmlns:a16="http://schemas.microsoft.com/office/drawing/2014/main" id="{A37A2FE4-7554-B10C-ED8C-151C63FA69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828" y="1719476"/>
            <a:ext cx="2069869" cy="2069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TIHL Robotmaaier RMI422 - Mols Tuinmachines - Grasmaaier kopen in Limburg?">
            <a:extLst>
              <a:ext uri="{FF2B5EF4-FFF2-40B4-BE49-F238E27FC236}">
                <a16:creationId xmlns:a16="http://schemas.microsoft.com/office/drawing/2014/main" id="{54BC8E74-E0CA-FCFF-885E-4E793B4D183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717" b="11329"/>
          <a:stretch/>
        </p:blipFill>
        <p:spPr bwMode="auto">
          <a:xfrm>
            <a:off x="2316787" y="1911926"/>
            <a:ext cx="3096614" cy="1637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EMOS Digital Room Thermostat, Programmable Wall Thermostat for Heating ...">
            <a:extLst>
              <a:ext uri="{FF2B5EF4-FFF2-40B4-BE49-F238E27FC236}">
                <a16:creationId xmlns:a16="http://schemas.microsoft.com/office/drawing/2014/main" id="{DFA7BD1B-8D8C-D034-427B-8851E3DF9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3414" y="2013136"/>
            <a:ext cx="1727922" cy="1482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fstandsbediening geschikt voor alle Samsung LCD / LED / SMART ...">
            <a:extLst>
              <a:ext uri="{FF2B5EF4-FFF2-40B4-BE49-F238E27FC236}">
                <a16:creationId xmlns:a16="http://schemas.microsoft.com/office/drawing/2014/main" id="{4845D286-45F3-75A6-E618-AF1336FC7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0834" y="1719476"/>
            <a:ext cx="1978951" cy="1708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FEC PPC kassa systeem - Jan Kassa Vlissingen Zeeland">
            <a:extLst>
              <a:ext uri="{FF2B5EF4-FFF2-40B4-BE49-F238E27FC236}">
                <a16:creationId xmlns:a16="http://schemas.microsoft.com/office/drawing/2014/main" id="{13505F94-AB2D-9699-A697-70BE54628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5" y="4405496"/>
            <a:ext cx="1774627" cy="1774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6" descr="RB-1015 Full Color WiFi LED Lichtkrant (160x16cm) - RYBPlay LED Displays">
            <a:extLst>
              <a:ext uri="{FF2B5EF4-FFF2-40B4-BE49-F238E27FC236}">
                <a16:creationId xmlns:a16="http://schemas.microsoft.com/office/drawing/2014/main" id="{F21704ED-4235-2E1A-0C46-1353B39F3E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3537" y="4405496"/>
            <a:ext cx="2594590" cy="1905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Afbeelding 25">
            <a:extLst>
              <a:ext uri="{FF2B5EF4-FFF2-40B4-BE49-F238E27FC236}">
                <a16:creationId xmlns:a16="http://schemas.microsoft.com/office/drawing/2014/main" id="{974F2A16-A027-B2A1-A9A7-2FDB33DD858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0512" y="4495128"/>
            <a:ext cx="2875890" cy="163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24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254A1C-E0B2-9DD0-54AD-7B703532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3E5A9000-495D-3DE5-B29B-83E643E122AF}"/>
              </a:ext>
            </a:extLst>
          </p:cNvPr>
          <p:cNvSpPr txBox="1"/>
          <p:nvPr/>
        </p:nvSpPr>
        <p:spPr>
          <a:xfrm>
            <a:off x="509483" y="330742"/>
            <a:ext cx="9554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Wat weet je wel of niet over sensoren?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211E62F0-8C42-A241-23E0-0418AAD86E8F}"/>
              </a:ext>
            </a:extLst>
          </p:cNvPr>
          <p:cNvSpPr txBox="1"/>
          <p:nvPr/>
        </p:nvSpPr>
        <p:spPr>
          <a:xfrm>
            <a:off x="620944" y="1155168"/>
            <a:ext cx="786785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Wat zijn sensoren?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Wat kunnen sensoren meten?</a:t>
            </a: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000" dirty="0">
                <a:latin typeface="Cavolini" panose="03000502040302020204" pitchFamily="66" charset="0"/>
                <a:cs typeface="Cavolini" panose="03000502040302020204" pitchFamily="66" charset="0"/>
              </a:rPr>
              <a:t>Hoe werken sensoren?</a:t>
            </a: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0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074" name="Picture 2" descr="Ada on the micro:bit - The AdaCore Blog">
            <a:extLst>
              <a:ext uri="{FF2B5EF4-FFF2-40B4-BE49-F238E27FC236}">
                <a16:creationId xmlns:a16="http://schemas.microsoft.com/office/drawing/2014/main" id="{47EE9F59-6366-0CFE-3E75-4B11567A1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183" y="2432440"/>
            <a:ext cx="7149238" cy="357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fbeelding 1" descr="Line sensor :Move Line Follow - for line follower robots - Kitronik 56111">
            <a:extLst>
              <a:ext uri="{FF2B5EF4-FFF2-40B4-BE49-F238E27FC236}">
                <a16:creationId xmlns:a16="http://schemas.microsoft.com/office/drawing/2014/main" id="{CBAE9552-B8B7-FC99-AAB7-BB69EC3CD9C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3" b="26941"/>
          <a:stretch/>
        </p:blipFill>
        <p:spPr bwMode="auto">
          <a:xfrm>
            <a:off x="793820" y="3937336"/>
            <a:ext cx="3189602" cy="14880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688112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040F8D47-BB97-ABFB-B5D4-C1796E2C914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7046"/>
            <a:ext cx="4936608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1: Wat heb je nodig?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5" name="Afbeelding 4" descr="Afbeelding met computer, computer, schermopname, Rechthoek&#10;&#10;Door AI gegenereerde inhoud is mogelijk onjuist.">
            <a:extLst>
              <a:ext uri="{FF2B5EF4-FFF2-40B4-BE49-F238E27FC236}">
                <a16:creationId xmlns:a16="http://schemas.microsoft.com/office/drawing/2014/main" id="{7D38E8BA-7B72-3C31-26A3-63FEF00324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555" y="1607861"/>
            <a:ext cx="3345224" cy="3345224"/>
          </a:xfrm>
          <a:prstGeom prst="rect">
            <a:avLst/>
          </a:prstGeom>
        </p:spPr>
      </p:pic>
      <p:pic>
        <p:nvPicPr>
          <p:cNvPr id="6" name="Afbeelding 5" descr="Afbeelding met nummer, elektronica&#10;&#10;Door AI gegenereerde inhoud is mogelijk onjuist.">
            <a:extLst>
              <a:ext uri="{FF2B5EF4-FFF2-40B4-BE49-F238E27FC236}">
                <a16:creationId xmlns:a16="http://schemas.microsoft.com/office/drawing/2014/main" id="{B1144641-6DBB-03F2-6642-0F8C2B3E8E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221" y="2160308"/>
            <a:ext cx="1740535" cy="1484630"/>
          </a:xfrm>
          <a:prstGeom prst="rect">
            <a:avLst/>
          </a:prstGeom>
        </p:spPr>
      </p:pic>
      <p:pic>
        <p:nvPicPr>
          <p:cNvPr id="7" name="Afbeelding 6" descr="USB A naar USB C + Micro USB + Lightning kabel | 1 meter | USB 2.0 ...">
            <a:extLst>
              <a:ext uri="{FF2B5EF4-FFF2-40B4-BE49-F238E27FC236}">
                <a16:creationId xmlns:a16="http://schemas.microsoft.com/office/drawing/2014/main" id="{0F9BBC6D-EF99-5685-A8E2-B0C2A1D422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9" t="49385" r="769" b="4769"/>
          <a:stretch/>
        </p:blipFill>
        <p:spPr bwMode="auto">
          <a:xfrm>
            <a:off x="6976868" y="2395893"/>
            <a:ext cx="2725420" cy="12490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97286F7D-A635-0606-33AB-2236DE0B42DC}"/>
              </a:ext>
            </a:extLst>
          </p:cNvPr>
          <p:cNvSpPr/>
          <p:nvPr/>
        </p:nvSpPr>
        <p:spPr>
          <a:xfrm>
            <a:off x="8811383" y="2355253"/>
            <a:ext cx="933450" cy="129286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9F8E87BE-ED0C-7A73-68D5-DB35A10381E2}"/>
              </a:ext>
            </a:extLst>
          </p:cNvPr>
          <p:cNvSpPr/>
          <p:nvPr/>
        </p:nvSpPr>
        <p:spPr>
          <a:xfrm>
            <a:off x="7615043" y="3155353"/>
            <a:ext cx="464185" cy="423545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6710B1C0-EA27-71CB-B353-764DC12E6778}"/>
              </a:ext>
            </a:extLst>
          </p:cNvPr>
          <p:cNvSpPr txBox="1"/>
          <p:nvPr/>
        </p:nvSpPr>
        <p:spPr>
          <a:xfrm>
            <a:off x="4877454" y="4446480"/>
            <a:ext cx="78678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latin typeface="Cavolini" panose="03000502040302020204" pitchFamily="66" charset="0"/>
                <a:cs typeface="Cavolini" panose="03000502040302020204" pitchFamily="66" charset="0"/>
              </a:rPr>
              <a:t>Laptop, </a:t>
            </a:r>
            <a:r>
              <a:rPr lang="nl-NL" sz="4000" dirty="0" err="1">
                <a:latin typeface="Cavolini" panose="03000502040302020204" pitchFamily="66" charset="0"/>
                <a:cs typeface="Cavolini" panose="03000502040302020204" pitchFamily="66" charset="0"/>
              </a:rPr>
              <a:t>Micro:bit</a:t>
            </a:r>
            <a:r>
              <a:rPr lang="nl-NL" sz="4000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  <a:br>
              <a:rPr lang="nl-NL" sz="40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4000" dirty="0">
                <a:latin typeface="Cavolini" panose="03000502040302020204" pitchFamily="66" charset="0"/>
                <a:cs typeface="Cavolini" panose="03000502040302020204" pitchFamily="66" charset="0"/>
              </a:rPr>
              <a:t>en USB kabel</a:t>
            </a:r>
          </a:p>
        </p:txBody>
      </p:sp>
      <p:pic>
        <p:nvPicPr>
          <p:cNvPr id="11" name="Afbeelding 10" descr="Microsoft edge logo transparen png - androidkse">
            <a:extLst>
              <a:ext uri="{FF2B5EF4-FFF2-40B4-BE49-F238E27FC236}">
                <a16:creationId xmlns:a16="http://schemas.microsoft.com/office/drawing/2014/main" id="{F6A88738-35E2-8B9E-BFC7-0998B03D62B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8426" y="5234296"/>
            <a:ext cx="993140" cy="9931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Afbeelding 11" descr="Google Chrome - Wikipedia">
            <a:extLst>
              <a:ext uri="{FF2B5EF4-FFF2-40B4-BE49-F238E27FC236}">
                <a16:creationId xmlns:a16="http://schemas.microsoft.com/office/drawing/2014/main" id="{87B6946F-69B5-D80C-B90F-17346D662D9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426" y="5304146"/>
            <a:ext cx="931545" cy="9315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4527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73B3FD-B503-C545-25C7-47301A15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EA5B3FD-3B02-F71D-517A-6BFF2BE5FEDF}"/>
              </a:ext>
            </a:extLst>
          </p:cNvPr>
          <p:cNvSpPr txBox="1"/>
          <p:nvPr/>
        </p:nvSpPr>
        <p:spPr>
          <a:xfrm>
            <a:off x="509483" y="330742"/>
            <a:ext cx="575369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2: </a:t>
            </a:r>
            <a:r>
              <a:rPr lang="nl-NL" sz="4000" dirty="0" err="1">
                <a:solidFill>
                  <a:srgbClr val="C00000"/>
                </a:solidFill>
                <a:latin typeface="Jumble" panose="02000503000000020004" pitchFamily="2" charset="0"/>
              </a:rPr>
              <a:t>Micro:bit</a:t>
            </a:r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 verbinden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2049" name="Afbeelding 1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9D3B5830-C561-87CA-A294-245D062C58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2395" y="1853877"/>
            <a:ext cx="5462057" cy="275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Afbeelding 1" descr="Afbeelding met tekst, schermopname, Besturingssysteem, grafische vormgeving&#10;&#10;Door AI gegenereerde inhoud is mogelijk onjuist.">
            <a:extLst>
              <a:ext uri="{FF2B5EF4-FFF2-40B4-BE49-F238E27FC236}">
                <a16:creationId xmlns:a16="http://schemas.microsoft.com/office/drawing/2014/main" id="{60E2BAB0-12E2-F7C2-78D5-459BF47A4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61" y="3820608"/>
            <a:ext cx="5416539" cy="2355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1">
            <a:extLst>
              <a:ext uri="{FF2B5EF4-FFF2-40B4-BE49-F238E27FC236}">
                <a16:creationId xmlns:a16="http://schemas.microsoft.com/office/drawing/2014/main" id="{9B775EB6-2873-01A1-F819-16BDE18CF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BF2521BE-F18C-00EE-D2A4-B9993FE8B808}"/>
              </a:ext>
            </a:extLst>
          </p:cNvPr>
          <p:cNvSpPr txBox="1"/>
          <p:nvPr/>
        </p:nvSpPr>
        <p:spPr>
          <a:xfrm>
            <a:off x="612816" y="1299879"/>
            <a:ext cx="51167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1: </a:t>
            </a:r>
            <a:r>
              <a:rPr lang="nl-NL" sz="3000" dirty="0">
                <a:latin typeface="Jumble" panose="02000503000000020004" pitchFamily="2" charset="0"/>
              </a:rPr>
              <a:t>bezoek de site</a:t>
            </a:r>
            <a:endParaRPr lang="nl-BE" sz="3000" dirty="0">
              <a:latin typeface="Jumble" panose="02000503000000020004" pitchFamily="2" charset="0"/>
            </a:endParaRP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F1D4A44D-8CCE-25D2-5098-E615F9067F72}"/>
              </a:ext>
            </a:extLst>
          </p:cNvPr>
          <p:cNvSpPr txBox="1"/>
          <p:nvPr/>
        </p:nvSpPr>
        <p:spPr>
          <a:xfrm>
            <a:off x="6462395" y="1255474"/>
            <a:ext cx="32610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3: </a:t>
            </a:r>
            <a:r>
              <a:rPr lang="nl-NL" sz="3000" dirty="0">
                <a:latin typeface="Jumble" panose="02000503000000020004" pitchFamily="2" charset="0"/>
              </a:rPr>
              <a:t>je ziet dit</a:t>
            </a:r>
            <a:endParaRPr lang="nl-BE" sz="3000" dirty="0">
              <a:latin typeface="Jumble" panose="02000503000000020004" pitchFamily="2" charset="0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4115C5A2-FEA0-0924-FC18-AEFCFFF9793C}"/>
              </a:ext>
            </a:extLst>
          </p:cNvPr>
          <p:cNvSpPr txBox="1"/>
          <p:nvPr/>
        </p:nvSpPr>
        <p:spPr>
          <a:xfrm>
            <a:off x="512648" y="1805714"/>
            <a:ext cx="575016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3000" b="1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Cavolini" panose="03000502040302020204" pitchFamily="66" charset="0"/>
              </a:rPr>
              <a:t>https://makecode.microbit.org/</a:t>
            </a:r>
            <a:endParaRPr lang="nl-BE" sz="3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2" name="Ovaal 1">
            <a:extLst>
              <a:ext uri="{FF2B5EF4-FFF2-40B4-BE49-F238E27FC236}">
                <a16:creationId xmlns:a16="http://schemas.microsoft.com/office/drawing/2014/main" id="{C5F29FFA-8953-AD2E-37D6-539A60E8B57E}"/>
              </a:ext>
            </a:extLst>
          </p:cNvPr>
          <p:cNvSpPr/>
          <p:nvPr/>
        </p:nvSpPr>
        <p:spPr>
          <a:xfrm>
            <a:off x="786492" y="5402943"/>
            <a:ext cx="1132667" cy="7732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56334E04-E531-E9CE-13A7-690559E067BC}"/>
              </a:ext>
            </a:extLst>
          </p:cNvPr>
          <p:cNvSpPr txBox="1"/>
          <p:nvPr/>
        </p:nvSpPr>
        <p:spPr>
          <a:xfrm>
            <a:off x="612815" y="3005358"/>
            <a:ext cx="56285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2: </a:t>
            </a:r>
            <a:r>
              <a:rPr lang="nl-NL" sz="3000" dirty="0">
                <a:latin typeface="Jumble" panose="02000503000000020004" pitchFamily="2" charset="0"/>
              </a:rPr>
              <a:t>maak nieuw project</a:t>
            </a:r>
            <a:endParaRPr lang="nl-BE" sz="3000" dirty="0"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4829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1A72-72E7-D5E9-8F19-38841E126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C85C4676-5D4D-B4E1-1323-54096B02E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2" name="Afbeelding 1" descr="Afbeelding met tekst, schermopname, software, Webpagina&#10;&#10;Door AI gegenereerde inhoud is mogelijk onjuist.">
            <a:extLst>
              <a:ext uri="{FF2B5EF4-FFF2-40B4-BE49-F238E27FC236}">
                <a16:creationId xmlns:a16="http://schemas.microsoft.com/office/drawing/2014/main" id="{BF8856A9-D768-EB96-AA86-2CF8EB4DAF2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51" y="2932037"/>
            <a:ext cx="6461376" cy="28256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BACB684B-66DC-2906-03FB-3F7EA844ACC3}"/>
              </a:ext>
            </a:extLst>
          </p:cNvPr>
          <p:cNvSpPr txBox="1"/>
          <p:nvPr/>
        </p:nvSpPr>
        <p:spPr>
          <a:xfrm>
            <a:off x="612816" y="612461"/>
            <a:ext cx="8716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4: </a:t>
            </a:r>
            <a:r>
              <a:rPr lang="nl-NL" sz="3000" dirty="0">
                <a:latin typeface="Jumble" panose="02000503000000020004" pitchFamily="2" charset="0"/>
              </a:rPr>
              <a:t>klik op ‘uitbreidingen’.</a:t>
            </a:r>
            <a:endParaRPr lang="nl-BE" sz="3000" dirty="0">
              <a:latin typeface="Jumble" panose="02000503000000020004" pitchFamily="2" charset="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82480373-CA13-0E4E-B9CE-158416DE5D86}"/>
              </a:ext>
            </a:extLst>
          </p:cNvPr>
          <p:cNvSpPr/>
          <p:nvPr/>
        </p:nvSpPr>
        <p:spPr>
          <a:xfrm>
            <a:off x="5964154" y="4299675"/>
            <a:ext cx="1132667" cy="1064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904521C-77EE-3659-682F-24B4790BE532}"/>
              </a:ext>
            </a:extLst>
          </p:cNvPr>
          <p:cNvSpPr txBox="1"/>
          <p:nvPr/>
        </p:nvSpPr>
        <p:spPr>
          <a:xfrm>
            <a:off x="612816" y="1166459"/>
            <a:ext cx="8716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5: </a:t>
            </a:r>
            <a:r>
              <a:rPr lang="nl-NL" sz="3000" dirty="0">
                <a:latin typeface="Jumble" panose="02000503000000020004" pitchFamily="2" charset="0"/>
              </a:rPr>
              <a:t>zoek ‘Move’ en klik op de robot.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8" name="Afbeelding 7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16FAB1DE-3FDC-AAE3-3078-7AA4A6AC883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229"/>
          <a:stretch/>
        </p:blipFill>
        <p:spPr>
          <a:xfrm>
            <a:off x="502873" y="2178316"/>
            <a:ext cx="4516363" cy="3513225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831C1EDD-8F2F-C6AB-F64F-42BCC0EFBAFE}"/>
              </a:ext>
            </a:extLst>
          </p:cNvPr>
          <p:cNvSpPr/>
          <p:nvPr/>
        </p:nvSpPr>
        <p:spPr>
          <a:xfrm>
            <a:off x="3424493" y="4922198"/>
            <a:ext cx="1419881" cy="3544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0670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FB0EE-19D5-07B4-2FA9-1E5014C45B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74FD8037-546B-66EA-D976-8191F08520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2" name="Afbeelding 1" descr="Afbeelding met tekst, schermopname, software, Webpagina&#10;&#10;Door AI gegenereerde inhoud is mogelijk onjuist.">
            <a:extLst>
              <a:ext uri="{FF2B5EF4-FFF2-40B4-BE49-F238E27FC236}">
                <a16:creationId xmlns:a16="http://schemas.microsoft.com/office/drawing/2014/main" id="{16A58770-8E3E-D4C3-04D5-2D8A456DB1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7751" y="2932037"/>
            <a:ext cx="6461376" cy="2825695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E1AE1461-165C-5282-2DD6-A7E3C0889C73}"/>
              </a:ext>
            </a:extLst>
          </p:cNvPr>
          <p:cNvSpPr txBox="1"/>
          <p:nvPr/>
        </p:nvSpPr>
        <p:spPr>
          <a:xfrm>
            <a:off x="612816" y="646238"/>
            <a:ext cx="8716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6: </a:t>
            </a:r>
            <a:r>
              <a:rPr lang="nl-NL" sz="3000" dirty="0">
                <a:latin typeface="Jumble" panose="02000503000000020004" pitchFamily="2" charset="0"/>
              </a:rPr>
              <a:t>klik op ‘uitbreidingen’.</a:t>
            </a:r>
            <a:endParaRPr lang="nl-BE" sz="3000" dirty="0">
              <a:latin typeface="Jumble" panose="02000503000000020004" pitchFamily="2" charset="0"/>
            </a:endParaRPr>
          </a:p>
        </p:txBody>
      </p:sp>
      <p:sp>
        <p:nvSpPr>
          <p:cNvPr id="5" name="Ovaal 4">
            <a:extLst>
              <a:ext uri="{FF2B5EF4-FFF2-40B4-BE49-F238E27FC236}">
                <a16:creationId xmlns:a16="http://schemas.microsoft.com/office/drawing/2014/main" id="{B9D285F9-2758-B1D7-3CC6-D5A94AAA9E7B}"/>
              </a:ext>
            </a:extLst>
          </p:cNvPr>
          <p:cNvSpPr/>
          <p:nvPr/>
        </p:nvSpPr>
        <p:spPr>
          <a:xfrm>
            <a:off x="5964154" y="4299675"/>
            <a:ext cx="1132667" cy="10645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07C7D056-287E-5CB6-CBCB-4E1D3C862B6A}"/>
              </a:ext>
            </a:extLst>
          </p:cNvPr>
          <p:cNvSpPr txBox="1"/>
          <p:nvPr/>
        </p:nvSpPr>
        <p:spPr>
          <a:xfrm>
            <a:off x="612816" y="1234310"/>
            <a:ext cx="8716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7: </a:t>
            </a:r>
            <a:r>
              <a:rPr lang="nl-NL" sz="3000" dirty="0">
                <a:latin typeface="Jumble" panose="02000503000000020004" pitchFamily="2" charset="0"/>
              </a:rPr>
              <a:t>zoek ‘Move’ en klik op de robot.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8" name="Afbeelding 7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C54CF8FB-8603-0063-5E56-69CCBC5150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5229"/>
          <a:stretch/>
        </p:blipFill>
        <p:spPr>
          <a:xfrm>
            <a:off x="502873" y="2178316"/>
            <a:ext cx="4516363" cy="3513225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4B95AEE2-1679-0BB1-9F5B-B772FA63B398}"/>
              </a:ext>
            </a:extLst>
          </p:cNvPr>
          <p:cNvSpPr/>
          <p:nvPr/>
        </p:nvSpPr>
        <p:spPr>
          <a:xfrm>
            <a:off x="3424493" y="4922198"/>
            <a:ext cx="1419881" cy="3544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78917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0BBAE-1463-8932-0A0C-71C11E9B0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36410D37-049D-2066-FF1F-6B2F0C3FF8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42FDE49A-17BF-36D8-C2B9-413729F353B6}"/>
              </a:ext>
            </a:extLst>
          </p:cNvPr>
          <p:cNvSpPr txBox="1"/>
          <p:nvPr/>
        </p:nvSpPr>
        <p:spPr>
          <a:xfrm>
            <a:off x="1737995" y="606258"/>
            <a:ext cx="871601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Steek de </a:t>
            </a:r>
            <a:r>
              <a:rPr lang="nl-NL" sz="3000" dirty="0" err="1">
                <a:solidFill>
                  <a:srgbClr val="C00000"/>
                </a:solidFill>
                <a:latin typeface="Jumble" panose="02000503000000020004" pitchFamily="2" charset="0"/>
              </a:rPr>
              <a:t>Micro:bit</a:t>
            </a:r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 nog niet in de robot 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B4C97B15-6D92-E1E8-C882-3CF981BE1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137" y="323623"/>
            <a:ext cx="963561" cy="963561"/>
          </a:xfrm>
          <a:prstGeom prst="rect">
            <a:avLst/>
          </a:prstGeom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74A2E134-EF03-9A10-B61E-48F99A98429D}"/>
              </a:ext>
            </a:extLst>
          </p:cNvPr>
          <p:cNvSpPr txBox="1"/>
          <p:nvPr/>
        </p:nvSpPr>
        <p:spPr>
          <a:xfrm>
            <a:off x="376842" y="1661517"/>
            <a:ext cx="119626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De </a:t>
            </a:r>
            <a:r>
              <a:rPr lang="nl-NL" sz="3000" dirty="0" err="1">
                <a:solidFill>
                  <a:srgbClr val="C00000"/>
                </a:solidFill>
                <a:latin typeface="Jumble" panose="02000503000000020004" pitchFamily="2" charset="0"/>
              </a:rPr>
              <a:t>Micro:bit</a:t>
            </a:r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 altijd uit de robot halen bij het downloaden</a:t>
            </a:r>
            <a:endParaRPr lang="nl-BE" sz="3000" dirty="0">
              <a:latin typeface="Jumble" panose="02000503000000020004" pitchFamily="2" charset="0"/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5DE919E9-C185-FABC-AC70-4DCC0A42464A}"/>
              </a:ext>
            </a:extLst>
          </p:cNvPr>
          <p:cNvSpPr txBox="1"/>
          <p:nvPr/>
        </p:nvSpPr>
        <p:spPr>
          <a:xfrm>
            <a:off x="498137" y="2328574"/>
            <a:ext cx="1196264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De </a:t>
            </a:r>
            <a:r>
              <a:rPr lang="nl-NL" sz="3200" dirty="0" err="1">
                <a:latin typeface="Cavolini" panose="03000502040302020204" pitchFamily="66" charset="0"/>
                <a:cs typeface="Cavolini" panose="03000502040302020204" pitchFamily="66" charset="0"/>
              </a:rPr>
              <a:t>Micro:bit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 krijgt anders stroom van 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de </a:t>
            </a:r>
            <a:r>
              <a:rPr lang="nl-NL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computer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 EN de </a:t>
            </a:r>
            <a:r>
              <a:rPr lang="nl-NL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batterijen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, dit werkt niet.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DAA1CBDA-00B7-FA40-6C7E-29C5D5542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37" y="4017167"/>
            <a:ext cx="4988263" cy="2349383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1AA0DD18-BFE0-5C1D-A3D4-E79161356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184052"/>
            <a:ext cx="4868976" cy="2086704"/>
          </a:xfrm>
          <a:prstGeom prst="rect">
            <a:avLst/>
          </a:prstGeom>
        </p:spPr>
      </p:pic>
      <p:grpSp>
        <p:nvGrpSpPr>
          <p:cNvPr id="26" name="Groep 25">
            <a:extLst>
              <a:ext uri="{FF2B5EF4-FFF2-40B4-BE49-F238E27FC236}">
                <a16:creationId xmlns:a16="http://schemas.microsoft.com/office/drawing/2014/main" id="{97F2F522-5F30-FB10-9F07-3669C4CB9722}"/>
              </a:ext>
            </a:extLst>
          </p:cNvPr>
          <p:cNvGrpSpPr/>
          <p:nvPr/>
        </p:nvGrpSpPr>
        <p:grpSpPr>
          <a:xfrm>
            <a:off x="10536959" y="3851006"/>
            <a:ext cx="672151" cy="1241602"/>
            <a:chOff x="10536959" y="3851006"/>
            <a:chExt cx="672151" cy="1241602"/>
          </a:xfrm>
        </p:grpSpPr>
        <p:cxnSp>
          <p:nvCxnSpPr>
            <p:cNvPr id="23" name="Rechte verbindingslijn 22">
              <a:extLst>
                <a:ext uri="{FF2B5EF4-FFF2-40B4-BE49-F238E27FC236}">
                  <a16:creationId xmlns:a16="http://schemas.microsoft.com/office/drawing/2014/main" id="{0653329F-8C5D-F6A8-973E-00150C85E86A}"/>
                </a:ext>
              </a:extLst>
            </p:cNvPr>
            <p:cNvCxnSpPr/>
            <p:nvPr/>
          </p:nvCxnSpPr>
          <p:spPr>
            <a:xfrm>
              <a:off x="10536959" y="4468949"/>
              <a:ext cx="428017" cy="603471"/>
            </a:xfrm>
            <a:prstGeom prst="line">
              <a:avLst/>
            </a:prstGeom>
            <a:ln w="1905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84404B1D-2DA1-5863-23EC-06DD373B51A5}"/>
                </a:ext>
              </a:extLst>
            </p:cNvPr>
            <p:cNvCxnSpPr/>
            <p:nvPr/>
          </p:nvCxnSpPr>
          <p:spPr>
            <a:xfrm flipV="1">
              <a:off x="10943639" y="3851006"/>
              <a:ext cx="265471" cy="1241602"/>
            </a:xfrm>
            <a:prstGeom prst="line">
              <a:avLst/>
            </a:prstGeom>
            <a:ln w="190500">
              <a:solidFill>
                <a:srgbClr val="00B05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717569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314AD2-9DC5-CA64-7383-F9776E87D3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6962B4BE-4EE2-C39E-2C81-A35F4C2583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9E7D29A4-A050-5F48-474A-7EB881798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67" y="986187"/>
            <a:ext cx="8098488" cy="5541071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2236A1D2-4F14-EEA1-2546-617ABADA0FF9}"/>
              </a:ext>
            </a:extLst>
          </p:cNvPr>
          <p:cNvSpPr/>
          <p:nvPr/>
        </p:nvSpPr>
        <p:spPr>
          <a:xfrm>
            <a:off x="3287949" y="4941651"/>
            <a:ext cx="1809345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1" name="Ovaal 10">
            <a:extLst>
              <a:ext uri="{FF2B5EF4-FFF2-40B4-BE49-F238E27FC236}">
                <a16:creationId xmlns:a16="http://schemas.microsoft.com/office/drawing/2014/main" id="{1CED428F-AAE4-1E40-866C-3F22A72E857D}"/>
              </a:ext>
            </a:extLst>
          </p:cNvPr>
          <p:cNvSpPr/>
          <p:nvPr/>
        </p:nvSpPr>
        <p:spPr>
          <a:xfrm>
            <a:off x="3076276" y="5992240"/>
            <a:ext cx="902338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B611A10F-1429-554A-11A0-2A4D3793CB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90185" y="273605"/>
            <a:ext cx="5894755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</a:t>
            </a:r>
            <a:r>
              <a:rPr lang="nl-NL" sz="4000" dirty="0" err="1">
                <a:solidFill>
                  <a:srgbClr val="C00000"/>
                </a:solidFill>
                <a:latin typeface="Jumble" panose="02000503000000020004" pitchFamily="2" charset="0"/>
              </a:rPr>
              <a:t>micro:bit</a:t>
            </a:r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 verbinden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0955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BF2B4C-96E6-5B51-F8B6-24B555DAD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F9766097-11A8-6DC1-0DD0-D55BAB7891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352A10C1-26DC-DC3F-6B65-7D0FF004D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110" y="346745"/>
            <a:ext cx="7819498" cy="4945873"/>
          </a:xfrm>
          <a:prstGeom prst="rect">
            <a:avLst/>
          </a:prstGeom>
        </p:spPr>
      </p:pic>
      <p:sp>
        <p:nvSpPr>
          <p:cNvPr id="8" name="Ovaal 7">
            <a:extLst>
              <a:ext uri="{FF2B5EF4-FFF2-40B4-BE49-F238E27FC236}">
                <a16:creationId xmlns:a16="http://schemas.microsoft.com/office/drawing/2014/main" id="{951E3F3B-6EE9-B973-F89D-F8214F772BB8}"/>
              </a:ext>
            </a:extLst>
          </p:cNvPr>
          <p:cNvSpPr/>
          <p:nvPr/>
        </p:nvSpPr>
        <p:spPr>
          <a:xfrm>
            <a:off x="6051482" y="4407409"/>
            <a:ext cx="2240634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5520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916DA0-87D5-B8F0-C34C-8DC46F2C2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01052DE8-3C28-0351-7841-40319D7B9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00124ABF-156C-4804-B66D-E39792185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64" y="392737"/>
            <a:ext cx="3563835" cy="453475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9AD03DE4-E1D5-06E4-3749-0F15686D0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1541" y="693685"/>
            <a:ext cx="7591323" cy="3932854"/>
          </a:xfrm>
          <a:prstGeom prst="rect">
            <a:avLst/>
          </a:prstGeom>
        </p:spPr>
      </p:pic>
      <p:sp>
        <p:nvSpPr>
          <p:cNvPr id="11" name="Ovaal 10">
            <a:extLst>
              <a:ext uri="{FF2B5EF4-FFF2-40B4-BE49-F238E27FC236}">
                <a16:creationId xmlns:a16="http://schemas.microsoft.com/office/drawing/2014/main" id="{D6117A8E-7FF2-3757-283A-C7C32F3B753A}"/>
              </a:ext>
            </a:extLst>
          </p:cNvPr>
          <p:cNvSpPr/>
          <p:nvPr/>
        </p:nvSpPr>
        <p:spPr>
          <a:xfrm>
            <a:off x="3640394" y="286540"/>
            <a:ext cx="503589" cy="465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3" name="Ovaal 12">
            <a:extLst>
              <a:ext uri="{FF2B5EF4-FFF2-40B4-BE49-F238E27FC236}">
                <a16:creationId xmlns:a16="http://schemas.microsoft.com/office/drawing/2014/main" id="{FC63B376-EBA4-138B-CDEC-66FD0373E362}"/>
              </a:ext>
            </a:extLst>
          </p:cNvPr>
          <p:cNvSpPr/>
          <p:nvPr/>
        </p:nvSpPr>
        <p:spPr>
          <a:xfrm>
            <a:off x="9729911" y="3888431"/>
            <a:ext cx="2079469" cy="73810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066634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7F55473-A532-8E8A-9A01-CA73CB8CA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5E54C3DC-12C3-FC7F-50D4-CFFB4C8E2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8CE7C64-F8A4-420B-A9F1-1FB2CB9F79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38" y="426572"/>
            <a:ext cx="9046724" cy="5006317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:a16="http://schemas.microsoft.com/office/drawing/2014/main" id="{F8ADB0F3-086F-81FF-CAA8-F2C3628E0D89}"/>
              </a:ext>
            </a:extLst>
          </p:cNvPr>
          <p:cNvSpPr/>
          <p:nvPr/>
        </p:nvSpPr>
        <p:spPr>
          <a:xfrm>
            <a:off x="1480854" y="998512"/>
            <a:ext cx="1437444" cy="465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7" name="Ovaal 16">
            <a:extLst>
              <a:ext uri="{FF2B5EF4-FFF2-40B4-BE49-F238E27FC236}">
                <a16:creationId xmlns:a16="http://schemas.microsoft.com/office/drawing/2014/main" id="{BB1F33ED-CB8E-575B-601F-B838984AAE18}"/>
              </a:ext>
            </a:extLst>
          </p:cNvPr>
          <p:cNvSpPr/>
          <p:nvPr/>
        </p:nvSpPr>
        <p:spPr>
          <a:xfrm>
            <a:off x="3163740" y="3655675"/>
            <a:ext cx="1505538" cy="46551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898076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B5124-AC2E-EAA9-5CD1-85A71E0AC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3A848FC0-B182-2FD9-5568-A71967055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FFAF8F07-DDBE-21BC-7169-2D9904CB61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742" y="1016619"/>
            <a:ext cx="6085315" cy="3676413"/>
          </a:xfrm>
          <a:prstGeom prst="rect">
            <a:avLst/>
          </a:prstGeom>
        </p:spPr>
      </p:pic>
      <p:sp>
        <p:nvSpPr>
          <p:cNvPr id="10" name="Ovaal 9">
            <a:extLst>
              <a:ext uri="{FF2B5EF4-FFF2-40B4-BE49-F238E27FC236}">
                <a16:creationId xmlns:a16="http://schemas.microsoft.com/office/drawing/2014/main" id="{9D122E6A-CCF2-5D5B-C074-CF240C7AE151}"/>
              </a:ext>
            </a:extLst>
          </p:cNvPr>
          <p:cNvSpPr/>
          <p:nvPr/>
        </p:nvSpPr>
        <p:spPr>
          <a:xfrm>
            <a:off x="4776241" y="3928050"/>
            <a:ext cx="1562454" cy="56420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2597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805C6-CD38-D9FB-28B0-A8643F88A8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97E6BBC8-1215-29CA-0B1E-0361CE6E1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FBDA457-4994-4989-E07B-464C7A6566D8}"/>
              </a:ext>
            </a:extLst>
          </p:cNvPr>
          <p:cNvSpPr txBox="1"/>
          <p:nvPr/>
        </p:nvSpPr>
        <p:spPr>
          <a:xfrm>
            <a:off x="684935" y="428970"/>
            <a:ext cx="67412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3: functies programmeren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2" name="Afbeelding 1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49C18BAA-CAE1-3989-4075-167D91FA75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3312" y="2515604"/>
            <a:ext cx="2545613" cy="1525501"/>
          </a:xfrm>
          <a:prstGeom prst="rect">
            <a:avLst/>
          </a:prstGeom>
        </p:spPr>
      </p:pic>
      <p:pic>
        <p:nvPicPr>
          <p:cNvPr id="5" name="Afbeelding 4" descr="Afbeelding met tekst, Lettertype, schermopname, wit&#10;&#10;Door AI gegenereerde inhoud is mogelijk onjuist.">
            <a:extLst>
              <a:ext uri="{FF2B5EF4-FFF2-40B4-BE49-F238E27FC236}">
                <a16:creationId xmlns:a16="http://schemas.microsoft.com/office/drawing/2014/main" id="{B3123E39-7541-E502-361C-F5205E41A4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7" t="24071" r="639" b="18149"/>
          <a:stretch/>
        </p:blipFill>
        <p:spPr bwMode="auto">
          <a:xfrm>
            <a:off x="5380628" y="1864483"/>
            <a:ext cx="2545613" cy="5232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 descr="Afbeelding met tekst, Lettertype, schermopname&#10;&#10;Door AI gegenereerde inhoud is mogelijk onjuist.">
            <a:extLst>
              <a:ext uri="{FF2B5EF4-FFF2-40B4-BE49-F238E27FC236}">
                <a16:creationId xmlns:a16="http://schemas.microsoft.com/office/drawing/2014/main" id="{A1F77B58-2232-7FF3-5A10-4F6B7B3649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4" r="859"/>
          <a:stretch/>
        </p:blipFill>
        <p:spPr bwMode="auto">
          <a:xfrm>
            <a:off x="5405690" y="4215373"/>
            <a:ext cx="6597215" cy="213822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D0DA2DC9-473E-B6B4-778E-95C7988C4348}"/>
              </a:ext>
            </a:extLst>
          </p:cNvPr>
          <p:cNvSpPr txBox="1"/>
          <p:nvPr/>
        </p:nvSpPr>
        <p:spPr>
          <a:xfrm>
            <a:off x="684934" y="1118131"/>
            <a:ext cx="953883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1: </a:t>
            </a:r>
            <a:r>
              <a:rPr lang="nl-NL" sz="3000" dirty="0">
                <a:latin typeface="Jumble" panose="02000503000000020004" pitchFamily="2" charset="0"/>
              </a:rPr>
              <a:t>We maken </a:t>
            </a:r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een functie</a:t>
            </a:r>
            <a:r>
              <a:rPr lang="nl-NL" sz="3000" dirty="0">
                <a:latin typeface="Jumble" panose="02000503000000020004" pitchFamily="2" charset="0"/>
              </a:rPr>
              <a:t>, noem ze </a:t>
            </a:r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vooruit.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11" name="Afbeelding 10" descr="Afbeelding met tekst, schermopname, Lettertype, software&#10;&#10;Door AI gegenereerde inhoud is mogelijk onjuist.">
            <a:extLst>
              <a:ext uri="{FF2B5EF4-FFF2-40B4-BE49-F238E27FC236}">
                <a16:creationId xmlns:a16="http://schemas.microsoft.com/office/drawing/2014/main" id="{D6F2BDBD-D20A-CFEF-0DA0-9F15B10F516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5229"/>
          <a:stretch/>
        </p:blipFill>
        <p:spPr>
          <a:xfrm>
            <a:off x="247829" y="1815822"/>
            <a:ext cx="4516363" cy="3513225"/>
          </a:xfrm>
          <a:prstGeom prst="rect">
            <a:avLst/>
          </a:prstGeom>
        </p:spPr>
      </p:pic>
      <p:sp>
        <p:nvSpPr>
          <p:cNvPr id="12" name="Ovaal 11">
            <a:extLst>
              <a:ext uri="{FF2B5EF4-FFF2-40B4-BE49-F238E27FC236}">
                <a16:creationId xmlns:a16="http://schemas.microsoft.com/office/drawing/2014/main" id="{6A44348C-2A91-FEF0-5BC7-CCF447B7B5E1}"/>
              </a:ext>
            </a:extLst>
          </p:cNvPr>
          <p:cNvSpPr/>
          <p:nvPr/>
        </p:nvSpPr>
        <p:spPr>
          <a:xfrm>
            <a:off x="3227815" y="4885235"/>
            <a:ext cx="1419881" cy="35442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703402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E1416-78EA-0483-ABE1-4284CF97B2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22A2FF4C-0303-E8B9-83AB-1288E1488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2" name="Afbeelding 1" descr="Afbeelding met tekst, Lettertype, schermopname, Graphics&#10;&#10;Door AI gegenereerde inhoud is mogelijk onjuist.">
            <a:extLst>
              <a:ext uri="{FF2B5EF4-FFF2-40B4-BE49-F238E27FC236}">
                <a16:creationId xmlns:a16="http://schemas.microsoft.com/office/drawing/2014/main" id="{4FE57E68-8AA7-6AA3-7264-A9CE19C9FD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94" y="2711536"/>
            <a:ext cx="2545613" cy="1525501"/>
          </a:xfrm>
          <a:prstGeom prst="rect">
            <a:avLst/>
          </a:prstGeom>
        </p:spPr>
      </p:pic>
      <p:pic>
        <p:nvPicPr>
          <p:cNvPr id="5" name="Afbeelding 4" descr="Afbeelding met tekst, Lettertype, schermopname, wit&#10;&#10;Door AI gegenereerde inhoud is mogelijk onjuist.">
            <a:extLst>
              <a:ext uri="{FF2B5EF4-FFF2-40B4-BE49-F238E27FC236}">
                <a16:creationId xmlns:a16="http://schemas.microsoft.com/office/drawing/2014/main" id="{6B07D579-E476-B37B-D13A-D3D6EDEA4A6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077" t="24071" r="639" b="18149"/>
          <a:stretch/>
        </p:blipFill>
        <p:spPr bwMode="auto">
          <a:xfrm>
            <a:off x="611210" y="2060415"/>
            <a:ext cx="2545613" cy="52320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Tekstvak 9">
            <a:extLst>
              <a:ext uri="{FF2B5EF4-FFF2-40B4-BE49-F238E27FC236}">
                <a16:creationId xmlns:a16="http://schemas.microsoft.com/office/drawing/2014/main" id="{61188065-B1E5-9356-1859-45B582E86DCF}"/>
              </a:ext>
            </a:extLst>
          </p:cNvPr>
          <p:cNvSpPr txBox="1"/>
          <p:nvPr/>
        </p:nvSpPr>
        <p:spPr>
          <a:xfrm>
            <a:off x="611210" y="790280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2: </a:t>
            </a:r>
            <a:r>
              <a:rPr lang="nl-NL" sz="3000" dirty="0">
                <a:latin typeface="Jumble" panose="02000503000000020004" pitchFamily="2" charset="0"/>
              </a:rPr>
              <a:t>We maken nog 2 </a:t>
            </a:r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functies</a:t>
            </a:r>
            <a:r>
              <a:rPr lang="nl-NL" sz="3000" dirty="0">
                <a:latin typeface="Jumble" panose="02000503000000020004" pitchFamily="2" charset="0"/>
              </a:rPr>
              <a:t>, noem ze </a:t>
            </a:r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rechts </a:t>
            </a:r>
            <a:r>
              <a:rPr lang="nl-NL" sz="3000" dirty="0">
                <a:latin typeface="Jumble" panose="02000503000000020004" pitchFamily="2" charset="0"/>
              </a:rPr>
              <a:t>en </a:t>
            </a:r>
            <a:r>
              <a:rPr lang="nl-NL" sz="3000" dirty="0">
                <a:solidFill>
                  <a:srgbClr val="0070C0"/>
                </a:solidFill>
                <a:latin typeface="Jumble" panose="02000503000000020004" pitchFamily="2" charset="0"/>
              </a:rPr>
              <a:t>links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3" name="Afbeelding 2" descr="Afbeelding met Elektrisch blauw, Lettertype, tekst, schermopname&#10;&#10;Door AI gegenereerde inhoud is mogelijk onjuist.">
            <a:extLst>
              <a:ext uri="{FF2B5EF4-FFF2-40B4-BE49-F238E27FC236}">
                <a16:creationId xmlns:a16="http://schemas.microsoft.com/office/drawing/2014/main" id="{78120C5F-E48B-3456-221E-FFAD1973C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243" y="2433762"/>
            <a:ext cx="8276186" cy="1990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11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E3B22F9-B1EF-1D15-36B5-FA0ABAC04C1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196"/>
          <a:stretch/>
        </p:blipFill>
        <p:spPr>
          <a:xfrm>
            <a:off x="589936" y="1553497"/>
            <a:ext cx="5801032" cy="4953578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A8107B0-D35E-C139-A516-12C7077C057F}"/>
              </a:ext>
            </a:extLst>
          </p:cNvPr>
          <p:cNvSpPr txBox="1"/>
          <p:nvPr/>
        </p:nvSpPr>
        <p:spPr>
          <a:xfrm>
            <a:off x="778359" y="672293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3: </a:t>
            </a:r>
            <a:r>
              <a:rPr lang="nl-NL" sz="3000" dirty="0">
                <a:latin typeface="Jumble" panose="02000503000000020004" pitchFamily="2" charset="0"/>
              </a:rPr>
              <a:t>We zetten </a:t>
            </a:r>
            <a:r>
              <a:rPr lang="nl-NL" sz="3000" dirty="0">
                <a:solidFill>
                  <a:srgbClr val="00B050"/>
                </a:solidFill>
                <a:latin typeface="Jumble" panose="02000503000000020004" pitchFamily="2" charset="0"/>
              </a:rPr>
              <a:t>code</a:t>
            </a:r>
            <a:r>
              <a:rPr lang="nl-NL" sz="3000" dirty="0">
                <a:latin typeface="Jumble" panose="02000503000000020004" pitchFamily="2" charset="0"/>
              </a:rPr>
              <a:t> in de functies.</a:t>
            </a:r>
            <a:endParaRPr lang="nl-BE" sz="3000" dirty="0">
              <a:latin typeface="Jumble" panose="02000503000000020004" pitchFamily="2" charset="0"/>
            </a:endParaRPr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0BB4CFA2-FE6D-63A1-5F50-B98E280E9A92}"/>
              </a:ext>
            </a:extLst>
          </p:cNvPr>
          <p:cNvCxnSpPr>
            <a:cxnSpLocks/>
          </p:cNvCxnSpPr>
          <p:nvPr/>
        </p:nvCxnSpPr>
        <p:spPr>
          <a:xfrm flipH="1">
            <a:off x="4817807" y="2509019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fbeelding 9">
            <a:extLst>
              <a:ext uri="{FF2B5EF4-FFF2-40B4-BE49-F238E27FC236}">
                <a16:creationId xmlns:a16="http://schemas.microsoft.com/office/drawing/2014/main" id="{D3040092-CEDF-292D-59BD-E30C81AEC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2361" y="1553497"/>
            <a:ext cx="3710335" cy="5008598"/>
          </a:xfrm>
          <a:prstGeom prst="rect">
            <a:avLst/>
          </a:prstGeom>
        </p:spPr>
      </p:pic>
      <p:cxnSp>
        <p:nvCxnSpPr>
          <p:cNvPr id="11" name="Rechte verbindingslijn met pijl 10">
            <a:extLst>
              <a:ext uri="{FF2B5EF4-FFF2-40B4-BE49-F238E27FC236}">
                <a16:creationId xmlns:a16="http://schemas.microsoft.com/office/drawing/2014/main" id="{6BF6BF01-FF55-560E-0F65-24FBF3B782D7}"/>
              </a:ext>
            </a:extLst>
          </p:cNvPr>
          <p:cNvCxnSpPr>
            <a:cxnSpLocks/>
          </p:cNvCxnSpPr>
          <p:nvPr/>
        </p:nvCxnSpPr>
        <p:spPr>
          <a:xfrm flipH="1">
            <a:off x="3244646" y="3305431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127B02C8-28DA-C4D7-7EA3-462C0F3530E4}"/>
              </a:ext>
            </a:extLst>
          </p:cNvPr>
          <p:cNvCxnSpPr>
            <a:cxnSpLocks/>
          </p:cNvCxnSpPr>
          <p:nvPr/>
        </p:nvCxnSpPr>
        <p:spPr>
          <a:xfrm flipH="1">
            <a:off x="10392696" y="6028968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64500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6B819-ED5A-36C0-A69B-9E9A2F5273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7566F393-A0CE-A0B3-2505-A6F2D49252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78CCF61C-FA72-3F4C-D534-72A31D244F1D}"/>
              </a:ext>
            </a:extLst>
          </p:cNvPr>
          <p:cNvSpPr txBox="1"/>
          <p:nvPr/>
        </p:nvSpPr>
        <p:spPr>
          <a:xfrm>
            <a:off x="778359" y="672293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3: </a:t>
            </a:r>
            <a:r>
              <a:rPr lang="nl-NL" sz="3000" dirty="0">
                <a:latin typeface="Jumble" panose="02000503000000020004" pitchFamily="2" charset="0"/>
              </a:rPr>
              <a:t>We zetten </a:t>
            </a:r>
            <a:r>
              <a:rPr lang="nl-NL" sz="3000" dirty="0">
                <a:solidFill>
                  <a:srgbClr val="00B050"/>
                </a:solidFill>
                <a:latin typeface="Jumble" panose="02000503000000020004" pitchFamily="2" charset="0"/>
              </a:rPr>
              <a:t>code</a:t>
            </a:r>
            <a:r>
              <a:rPr lang="nl-NL" sz="3000" dirty="0">
                <a:latin typeface="Jumble" panose="02000503000000020004" pitchFamily="2" charset="0"/>
              </a:rPr>
              <a:t> in de functies.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4" name="Afbeelding 3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BAC74BF2-44DE-EDBE-EB9C-F08936FEE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616" y="1566863"/>
            <a:ext cx="3176229" cy="2326711"/>
          </a:xfrm>
          <a:prstGeom prst="rect">
            <a:avLst/>
          </a:prstGeom>
        </p:spPr>
      </p:pic>
      <p:pic>
        <p:nvPicPr>
          <p:cNvPr id="14" name="Afbeelding 13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ECC9E4F3-DDD3-57C5-0E0B-A4AB0F09EE6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039" r="49936"/>
          <a:stretch/>
        </p:blipFill>
        <p:spPr bwMode="auto">
          <a:xfrm>
            <a:off x="8127128" y="1080082"/>
            <a:ext cx="3195588" cy="24908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Afbeelding 15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1D6F5360-26B2-ED02-E8C9-8474B376A59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747" t="38278" r="189" b="-239"/>
          <a:stretch/>
        </p:blipFill>
        <p:spPr bwMode="auto">
          <a:xfrm>
            <a:off x="8219198" y="3837799"/>
            <a:ext cx="3011447" cy="23479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08A1C7C7-B4A3-A95E-E739-FF2051D9FB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2106" y="1241465"/>
            <a:ext cx="1963255" cy="5192668"/>
          </a:xfrm>
          <a:prstGeom prst="rect">
            <a:avLst/>
          </a:prstGeom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20F5C478-AE82-F9B0-F95A-830FABCA58C5}"/>
              </a:ext>
            </a:extLst>
          </p:cNvPr>
          <p:cNvCxnSpPr>
            <a:cxnSpLocks/>
          </p:cNvCxnSpPr>
          <p:nvPr/>
        </p:nvCxnSpPr>
        <p:spPr>
          <a:xfrm flipH="1">
            <a:off x="1940527" y="4268993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EE9419AC-BADD-ADDA-08C6-2994502213F6}"/>
              </a:ext>
            </a:extLst>
          </p:cNvPr>
          <p:cNvCxnSpPr>
            <a:cxnSpLocks/>
          </p:cNvCxnSpPr>
          <p:nvPr/>
        </p:nvCxnSpPr>
        <p:spPr>
          <a:xfrm flipH="1">
            <a:off x="1890010" y="1751936"/>
            <a:ext cx="948323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vak 8">
            <a:extLst>
              <a:ext uri="{FF2B5EF4-FFF2-40B4-BE49-F238E27FC236}">
                <a16:creationId xmlns:a16="http://schemas.microsoft.com/office/drawing/2014/main" id="{B03D9DCE-E017-6E08-1083-5D1AEA0759A5}"/>
              </a:ext>
            </a:extLst>
          </p:cNvPr>
          <p:cNvSpPr txBox="1"/>
          <p:nvPr/>
        </p:nvSpPr>
        <p:spPr>
          <a:xfrm>
            <a:off x="4081616" y="4015636"/>
            <a:ext cx="301144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vooruit 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= 1000 ms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= 1 seconde</a:t>
            </a:r>
            <a:endParaRPr lang="nl-BE" sz="3000" dirty="0"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10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92631-437C-BACE-792C-ED1F550BB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1">
            <a:extLst>
              <a:ext uri="{FF2B5EF4-FFF2-40B4-BE49-F238E27FC236}">
                <a16:creationId xmlns:a16="http://schemas.microsoft.com/office/drawing/2014/main" id="{2051D29D-232A-6AF3-A744-8348F2C85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8B344637-7AD0-8BDF-A9FE-5881BDF837EF}"/>
              </a:ext>
            </a:extLst>
          </p:cNvPr>
          <p:cNvSpPr txBox="1"/>
          <p:nvPr/>
        </p:nvSpPr>
        <p:spPr>
          <a:xfrm>
            <a:off x="945508" y="950902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1: </a:t>
            </a:r>
            <a:r>
              <a:rPr lang="nl-NL" sz="3000" dirty="0">
                <a:latin typeface="Jumble" panose="02000503000000020004" pitchFamily="2" charset="0"/>
              </a:rPr>
              <a:t>We koppelen </a:t>
            </a:r>
            <a:r>
              <a:rPr lang="nl-NL" sz="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Jumble" panose="02000503000000020004" pitchFamily="2" charset="0"/>
              </a:rPr>
              <a:t>een invoer </a:t>
            </a:r>
            <a:r>
              <a:rPr lang="nl-NL" sz="3000" dirty="0">
                <a:latin typeface="Jumble" panose="02000503000000020004" pitchFamily="2" charset="0"/>
              </a:rPr>
              <a:t>aan de functie.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2" name="Afbeelding 1" descr="Afbeelding met tekst, schermopname, Lettertype, Mobiele telefoon&#10;&#10;Door AI gegenereerde inhoud is mogelijk onjuist.">
            <a:extLst>
              <a:ext uri="{FF2B5EF4-FFF2-40B4-BE49-F238E27FC236}">
                <a16:creationId xmlns:a16="http://schemas.microsoft.com/office/drawing/2014/main" id="{E36EC31D-97F3-49FD-A257-D979EF27A1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4747"/>
          <a:stretch/>
        </p:blipFill>
        <p:spPr bwMode="auto">
          <a:xfrm>
            <a:off x="778359" y="1627228"/>
            <a:ext cx="5141676" cy="350521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A1BACD44-14F7-54F4-0F04-4C466415C978}"/>
              </a:ext>
            </a:extLst>
          </p:cNvPr>
          <p:cNvCxnSpPr/>
          <p:nvPr/>
        </p:nvCxnSpPr>
        <p:spPr>
          <a:xfrm flipH="1">
            <a:off x="5856451" y="2376846"/>
            <a:ext cx="58801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Afbeelding 4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7011BF69-A858-7DEC-FA99-4200E97D16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5878" y="1749016"/>
            <a:ext cx="3684471" cy="1442044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F03442FC-AC71-B264-F15D-33EF3584A496}"/>
              </a:ext>
            </a:extLst>
          </p:cNvPr>
          <p:cNvSpPr txBox="1"/>
          <p:nvPr/>
        </p:nvSpPr>
        <p:spPr>
          <a:xfrm>
            <a:off x="945508" y="312378"/>
            <a:ext cx="803066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4: het </a:t>
            </a:r>
            <a:r>
              <a:rPr lang="nl-NL" sz="4000" dirty="0" err="1">
                <a:solidFill>
                  <a:srgbClr val="C00000"/>
                </a:solidFill>
                <a:latin typeface="Jumble" panose="02000503000000020004" pitchFamily="2" charset="0"/>
              </a:rPr>
              <a:t>algortime</a:t>
            </a:r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 programmeren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29422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B588DD-C502-E709-9FA6-C3C36BDD4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4666B41D-90C7-83C9-5995-DB1686A20512}"/>
              </a:ext>
            </a:extLst>
          </p:cNvPr>
          <p:cNvSpPr txBox="1"/>
          <p:nvPr/>
        </p:nvSpPr>
        <p:spPr>
          <a:xfrm>
            <a:off x="778359" y="672293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2: </a:t>
            </a:r>
            <a:r>
              <a:rPr lang="nl-NL" sz="3000" dirty="0">
                <a:latin typeface="Jumble" panose="02000503000000020004" pitchFamily="2" charset="0"/>
              </a:rPr>
              <a:t>We maken het algoritme (stapjes).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6" name="Afbeelding 5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33FF6D9E-DC29-B7E7-4359-A4C55A5F2E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8" b="6706"/>
          <a:stretch/>
        </p:blipFill>
        <p:spPr bwMode="auto">
          <a:xfrm>
            <a:off x="4659152" y="2915920"/>
            <a:ext cx="2487930" cy="1026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Afbeelding 7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FD138ABC-D5D3-B361-DC56-EE61B2B31C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6750" y="1495313"/>
            <a:ext cx="3874812" cy="489353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96B3EA0-3A69-EDE4-1C4D-F8136E0747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6790" y="1425186"/>
            <a:ext cx="3682695" cy="516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824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2776FD-F902-5354-AF8A-5D6BF48701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C4F14947-85DE-3983-A245-48266BB65824}"/>
              </a:ext>
            </a:extLst>
          </p:cNvPr>
          <p:cNvSpPr txBox="1"/>
          <p:nvPr/>
        </p:nvSpPr>
        <p:spPr>
          <a:xfrm>
            <a:off x="778359" y="672293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3: </a:t>
            </a:r>
            <a:r>
              <a:rPr lang="nl-NL" sz="3000" dirty="0">
                <a:latin typeface="Jumble" panose="02000503000000020004" pitchFamily="2" charset="0"/>
              </a:rPr>
              <a:t>We maken het algoritme (stapjes).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4" name="Afbeelding 3" descr="Afbeelding met tekst, Lettertype, schermopname, Elektrisch blauw&#10;&#10;Door AI gegenereerde inhoud is mogelijk onjuist.">
            <a:extLst>
              <a:ext uri="{FF2B5EF4-FFF2-40B4-BE49-F238E27FC236}">
                <a16:creationId xmlns:a16="http://schemas.microsoft.com/office/drawing/2014/main" id="{747D7FBA-AB8B-AB07-7C83-CC554ABFB4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59" y="1510911"/>
            <a:ext cx="1362710" cy="963930"/>
          </a:xfrm>
          <a:prstGeom prst="rect">
            <a:avLst/>
          </a:prstGeom>
        </p:spPr>
      </p:pic>
      <p:pic>
        <p:nvPicPr>
          <p:cNvPr id="6" name="Afbeelding 5" descr="Afbeelding met tekst, schermopname, Lettertype, Elektrisch blauw&#10;&#10;Door AI gegenereerde inhoud is mogelijk onjuist.">
            <a:extLst>
              <a:ext uri="{FF2B5EF4-FFF2-40B4-BE49-F238E27FC236}">
                <a16:creationId xmlns:a16="http://schemas.microsoft.com/office/drawing/2014/main" id="{73ADCA11-6525-DA89-F6A9-718C2E2449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saturation sat="4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9088" b="6706"/>
          <a:stretch/>
        </p:blipFill>
        <p:spPr bwMode="auto">
          <a:xfrm>
            <a:off x="3123414" y="1425186"/>
            <a:ext cx="2487930" cy="10261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A0A5EFD5-D09D-33DB-41B0-F89BDC34B2FE}"/>
              </a:ext>
            </a:extLst>
          </p:cNvPr>
          <p:cNvCxnSpPr/>
          <p:nvPr/>
        </p:nvCxnSpPr>
        <p:spPr>
          <a:xfrm>
            <a:off x="2243939" y="2084316"/>
            <a:ext cx="843915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9935D5A0-5ADD-E921-5094-F883B153DA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853" y="1425186"/>
            <a:ext cx="3874812" cy="4893534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CDF413A-D9CE-8EB8-161D-C6B99CA789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252" y="2759460"/>
            <a:ext cx="5814518" cy="3559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196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2244A-5437-7F1C-93BB-9FA667CBD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vak 9">
            <a:extLst>
              <a:ext uri="{FF2B5EF4-FFF2-40B4-BE49-F238E27FC236}">
                <a16:creationId xmlns:a16="http://schemas.microsoft.com/office/drawing/2014/main" id="{085CD2AB-E78F-11A1-008B-AA1C52455CA1}"/>
              </a:ext>
            </a:extLst>
          </p:cNvPr>
          <p:cNvSpPr txBox="1"/>
          <p:nvPr/>
        </p:nvSpPr>
        <p:spPr>
          <a:xfrm>
            <a:off x="975004" y="564138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4: </a:t>
            </a:r>
            <a:r>
              <a:rPr lang="nl-NL" sz="3000" dirty="0">
                <a:latin typeface="Jumble" panose="02000503000000020004" pitchFamily="2" charset="0"/>
              </a:rPr>
              <a:t>we downloaden de code.</a:t>
            </a:r>
            <a:endParaRPr lang="nl-BE" sz="3000" dirty="0">
              <a:latin typeface="Jumble" panose="02000503000000020004" pitchFamily="2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76C562EE-BFCE-4982-6C63-C11929AAE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1139" b="-2"/>
          <a:stretch/>
        </p:blipFill>
        <p:spPr>
          <a:xfrm>
            <a:off x="975004" y="4079630"/>
            <a:ext cx="9915739" cy="2459143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83DFA29-E53A-6108-6F62-68F41C2C4D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7317" b="59631"/>
          <a:stretch/>
        </p:blipFill>
        <p:spPr>
          <a:xfrm>
            <a:off x="804182" y="3016045"/>
            <a:ext cx="9915739" cy="825910"/>
          </a:xfrm>
          <a:prstGeom prst="rect">
            <a:avLst/>
          </a:prstGeom>
        </p:spPr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21FF764A-D9EC-79B7-D6A1-06CC3BD2AD97}"/>
              </a:ext>
            </a:extLst>
          </p:cNvPr>
          <p:cNvSpPr txBox="1"/>
          <p:nvPr/>
        </p:nvSpPr>
        <p:spPr>
          <a:xfrm>
            <a:off x="975004" y="1208710"/>
            <a:ext cx="119626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Download de code op je Micro:Bit.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Trek hem daarna uit je computer.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Zet je robot </a:t>
            </a:r>
            <a:r>
              <a:rPr lang="nl-NL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aan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 met de </a:t>
            </a:r>
            <a:r>
              <a:rPr lang="nl-NL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schuifschakelaar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nl-BE" sz="3000" dirty="0"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204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nummer, elektronica&#10;&#10;Door AI gegenereerde inhoud is mogelijk onjuist.">
            <a:extLst>
              <a:ext uri="{FF2B5EF4-FFF2-40B4-BE49-F238E27FC236}">
                <a16:creationId xmlns:a16="http://schemas.microsoft.com/office/drawing/2014/main" id="{A49C2911-F571-F820-9172-2BB4557FB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9157" y="4034050"/>
            <a:ext cx="1740535" cy="1484630"/>
          </a:xfrm>
          <a:prstGeom prst="rect">
            <a:avLst/>
          </a:prstGeom>
        </p:spPr>
      </p:pic>
      <p:sp>
        <p:nvSpPr>
          <p:cNvPr id="5" name="Ovaal 4">
            <a:extLst>
              <a:ext uri="{FF2B5EF4-FFF2-40B4-BE49-F238E27FC236}">
                <a16:creationId xmlns:a16="http://schemas.microsoft.com/office/drawing/2014/main" id="{3A907B52-7481-7F12-D8AC-BC6ECDAEF102}"/>
              </a:ext>
            </a:extLst>
          </p:cNvPr>
          <p:cNvSpPr/>
          <p:nvPr/>
        </p:nvSpPr>
        <p:spPr>
          <a:xfrm>
            <a:off x="9395209" y="4623965"/>
            <a:ext cx="297180" cy="3048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6" name="Afbeelding 5" descr="Kitronik：micro：bit用 MOVEモータ - RobotShop">
            <a:extLst>
              <a:ext uri="{FF2B5EF4-FFF2-40B4-BE49-F238E27FC236}">
                <a16:creationId xmlns:a16="http://schemas.microsoft.com/office/drawing/2014/main" id="{B3032B6D-BD85-96EA-D3E3-C5F2AF9C151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9" b="16509"/>
          <a:stretch/>
        </p:blipFill>
        <p:spPr bwMode="auto">
          <a:xfrm>
            <a:off x="8272311" y="932250"/>
            <a:ext cx="3571851" cy="20772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7" name="Ovaal 6">
            <a:extLst>
              <a:ext uri="{FF2B5EF4-FFF2-40B4-BE49-F238E27FC236}">
                <a16:creationId xmlns:a16="http://schemas.microsoft.com/office/drawing/2014/main" id="{96BD4372-FA09-AF43-F7E4-237D70773156}"/>
              </a:ext>
            </a:extLst>
          </p:cNvPr>
          <p:cNvSpPr/>
          <p:nvPr/>
        </p:nvSpPr>
        <p:spPr>
          <a:xfrm>
            <a:off x="9081453" y="932250"/>
            <a:ext cx="1449220" cy="140248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cxnSp>
        <p:nvCxnSpPr>
          <p:cNvPr id="8" name="Rechte verbindingslijn met pijl 7">
            <a:extLst>
              <a:ext uri="{FF2B5EF4-FFF2-40B4-BE49-F238E27FC236}">
                <a16:creationId xmlns:a16="http://schemas.microsoft.com/office/drawing/2014/main" id="{43FA2961-343C-939B-4C56-F44F4E3FDBF6}"/>
              </a:ext>
            </a:extLst>
          </p:cNvPr>
          <p:cNvCxnSpPr/>
          <p:nvPr/>
        </p:nvCxnSpPr>
        <p:spPr>
          <a:xfrm>
            <a:off x="8367250" y="4776365"/>
            <a:ext cx="81280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7FE6307D-FB60-FC29-0434-A52DF77D3D80}"/>
              </a:ext>
            </a:extLst>
          </p:cNvPr>
          <p:cNvSpPr txBox="1"/>
          <p:nvPr/>
        </p:nvSpPr>
        <p:spPr>
          <a:xfrm>
            <a:off x="663504" y="1310040"/>
            <a:ext cx="11962642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Steek de </a:t>
            </a:r>
            <a:r>
              <a:rPr lang="nl-NL" sz="3200" dirty="0" err="1">
                <a:latin typeface="Cavolini" panose="03000502040302020204" pitchFamily="66" charset="0"/>
                <a:cs typeface="Cavolini" panose="03000502040302020204" pitchFamily="66" charset="0"/>
              </a:rPr>
              <a:t>Micro:bit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 in je robot.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Let op wat de </a:t>
            </a:r>
            <a:r>
              <a:rPr lang="nl-NL" sz="3200" b="1" dirty="0">
                <a:latin typeface="Cavolini" panose="03000502040302020204" pitchFamily="66" charset="0"/>
                <a:cs typeface="Cavolini" panose="03000502040302020204" pitchFamily="66" charset="0"/>
              </a:rPr>
              <a:t>voorkant </a:t>
            </a: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is.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Bouw het parcours met bomen.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Druk op de A – knop en kijk.</a:t>
            </a:r>
            <a:b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3200" dirty="0">
                <a:latin typeface="Cavolini" panose="03000502040302020204" pitchFamily="66" charset="0"/>
                <a:cs typeface="Cavolini" panose="03000502040302020204" pitchFamily="66" charset="0"/>
              </a:rPr>
              <a:t>Rijdt jouw robot goed?</a:t>
            </a:r>
            <a:endParaRPr lang="nl-BE" sz="3000" dirty="0">
              <a:latin typeface="Jumble" panose="02000503000000020004" pitchFamily="2" charset="0"/>
            </a:endParaRP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3981AAA-3411-50F7-7C5B-786CBBAABBA2}"/>
              </a:ext>
            </a:extLst>
          </p:cNvPr>
          <p:cNvSpPr txBox="1"/>
          <p:nvPr/>
        </p:nvSpPr>
        <p:spPr>
          <a:xfrm>
            <a:off x="975004" y="564138"/>
            <a:ext cx="1085320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000" dirty="0">
                <a:solidFill>
                  <a:srgbClr val="C00000"/>
                </a:solidFill>
                <a:latin typeface="Jumble" panose="02000503000000020004" pitchFamily="2" charset="0"/>
              </a:rPr>
              <a:t>Stap 5: </a:t>
            </a:r>
            <a:r>
              <a:rPr lang="nl-NL" sz="3000" dirty="0">
                <a:latin typeface="Jumble" panose="02000503000000020004" pitchFamily="2" charset="0"/>
              </a:rPr>
              <a:t>we maken de robot klaar en testen.</a:t>
            </a:r>
            <a:endParaRPr lang="nl-BE" sz="3000" dirty="0">
              <a:latin typeface="Jumbl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5682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CE3507-9F28-E82A-D21F-000BCFDC3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EE5F71E-4B5B-9722-03A5-2ED609E2E066}"/>
              </a:ext>
            </a:extLst>
          </p:cNvPr>
          <p:cNvSpPr txBox="1"/>
          <p:nvPr/>
        </p:nvSpPr>
        <p:spPr>
          <a:xfrm>
            <a:off x="509483" y="330742"/>
            <a:ext cx="38810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plattegrond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D2245D7-D1C7-2DBC-D180-6DF0A36300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DA5DB573-B8C0-EC80-69D6-0A9EA1D9A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03BCD90C-4CB4-54A3-B50A-995DE55F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8DA8C0A-96BA-8D62-3A65-05E4BD964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431512-1CE9-240D-1693-8F80E73C17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3" y="1038628"/>
            <a:ext cx="5715798" cy="3477110"/>
          </a:xfrm>
          <a:prstGeom prst="rect">
            <a:avLst/>
          </a:prstGeom>
        </p:spPr>
      </p:pic>
      <p:pic>
        <p:nvPicPr>
          <p:cNvPr id="8" name="Afbeelding 7" descr="Afbeelding met tekst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F9A342BA-AE68-1F46-B922-D9C7A2A176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4337" y="679915"/>
            <a:ext cx="3829469" cy="4837164"/>
          </a:xfrm>
          <a:prstGeom prst="rect">
            <a:avLst/>
          </a:prstGeom>
        </p:spPr>
      </p:pic>
      <p:pic>
        <p:nvPicPr>
          <p:cNvPr id="10" name="Afbeelding 9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E90A4A87-BBC8-F00F-5A8A-BCE3B7A90A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483" y="4556836"/>
            <a:ext cx="2474143" cy="1812577"/>
          </a:xfrm>
          <a:prstGeom prst="rect">
            <a:avLst/>
          </a:prstGeom>
        </p:spPr>
      </p:pic>
      <p:pic>
        <p:nvPicPr>
          <p:cNvPr id="12" name="Afbeelding 11" descr="Afbeelding met tekst, schermopname, Lettertype, Rechthoek&#10;&#10;Door AI gegenereerde inhoud is mogelijk onjuist.">
            <a:extLst>
              <a:ext uri="{FF2B5EF4-FFF2-40B4-BE49-F238E27FC236}">
                <a16:creationId xmlns:a16="http://schemas.microsoft.com/office/drawing/2014/main" id="{E423F141-9524-4881-C24F-E68C511AC4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7446"/>
          <a:stretch/>
        </p:blipFill>
        <p:spPr>
          <a:xfrm>
            <a:off x="2908569" y="4461714"/>
            <a:ext cx="5080543" cy="2002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640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2BA16C0-9462-A218-2EB0-CEE18622054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49345" y="405425"/>
            <a:ext cx="6435223" cy="6617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5: Wat als het niet werkt?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EFE0102-2DE6-FF6E-B4D2-B6763B071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542" y="2282997"/>
            <a:ext cx="10878796" cy="432427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35AE24F-4F5F-5E34-0F07-735CFA3310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934" y="139865"/>
            <a:ext cx="1192840" cy="1192840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01F4BF01-0EB9-4E83-1FDD-4C615CE3BDDD}"/>
              </a:ext>
            </a:extLst>
          </p:cNvPr>
          <p:cNvSpPr txBox="1"/>
          <p:nvPr/>
        </p:nvSpPr>
        <p:spPr>
          <a:xfrm>
            <a:off x="3996364" y="1332705"/>
            <a:ext cx="803832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Controleer: </a:t>
            </a:r>
            <a:b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Steekt de </a:t>
            </a:r>
            <a:r>
              <a:rPr lang="nl-NL" sz="2500" dirty="0" err="1">
                <a:latin typeface="Cavolini" panose="03000502040302020204" pitchFamily="66" charset="0"/>
                <a:cs typeface="Cavolini" panose="03000502040302020204" pitchFamily="66" charset="0"/>
              </a:rPr>
              <a:t>Micro:bit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juist in je robot?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Steken de batterijen juist in de robot?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Staat de robot aan?</a:t>
            </a:r>
            <a:endParaRPr lang="nl-BE" sz="2500" dirty="0"/>
          </a:p>
        </p:txBody>
      </p:sp>
      <p:pic>
        <p:nvPicPr>
          <p:cNvPr id="5" name="Afbeelding 4" descr="Kitronik：micro：bit用 MOVEモータ - RobotShop">
            <a:extLst>
              <a:ext uri="{FF2B5EF4-FFF2-40B4-BE49-F238E27FC236}">
                <a16:creationId xmlns:a16="http://schemas.microsoft.com/office/drawing/2014/main" id="{1F085C4E-482C-3847-9516-C7D3A69D0B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19" b="16509"/>
          <a:stretch/>
        </p:blipFill>
        <p:spPr bwMode="auto">
          <a:xfrm>
            <a:off x="2092210" y="1345974"/>
            <a:ext cx="1717244" cy="99867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16848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94D811-3A73-5FBD-7A00-FBA023D32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4852B0C-199C-167A-2C66-91EE3A9C4404}"/>
              </a:ext>
            </a:extLst>
          </p:cNvPr>
          <p:cNvSpPr txBox="1"/>
          <p:nvPr/>
        </p:nvSpPr>
        <p:spPr>
          <a:xfrm>
            <a:off x="2082517" y="684685"/>
            <a:ext cx="86591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robot draait niet genoeg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29B73A4-D9D7-AA91-9DAB-BDDA358959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D04DA71B-475B-C14E-8BAA-BB3040EBD682}"/>
              </a:ext>
            </a:extLst>
          </p:cNvPr>
          <p:cNvSpPr txBox="1"/>
          <p:nvPr/>
        </p:nvSpPr>
        <p:spPr>
          <a:xfrm>
            <a:off x="694309" y="1610714"/>
            <a:ext cx="11497691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Er kan een verschil zitten op de motoren.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Elke mens is uniek, zo ook elke motor.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De motor draait &lt; 90°                     De motor draait &gt; 90°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3" name="Afbeelding 12">
            <a:extLst>
              <a:ext uri="{FF2B5EF4-FFF2-40B4-BE49-F238E27FC236}">
                <a16:creationId xmlns:a16="http://schemas.microsoft.com/office/drawing/2014/main" id="{AD119456-61B1-2A21-7DF2-153582FDF3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09" y="300781"/>
            <a:ext cx="1192840" cy="1192840"/>
          </a:xfrm>
          <a:prstGeom prst="rect">
            <a:avLst/>
          </a:prstGeom>
        </p:spPr>
      </p:pic>
      <p:pic>
        <p:nvPicPr>
          <p:cNvPr id="5" name="Afbeelding 4" descr="Afbeelding met plastic, geel&#10;&#10;Door AI gegenereerde inhoud is mogelijk onjuist.">
            <a:extLst>
              <a:ext uri="{FF2B5EF4-FFF2-40B4-BE49-F238E27FC236}">
                <a16:creationId xmlns:a16="http://schemas.microsoft.com/office/drawing/2014/main" id="{95935D86-F856-7221-4BEE-CFC8A3CF5E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7509" y="1610714"/>
            <a:ext cx="1120775" cy="85026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17CB691E-FC9A-2474-0A88-8297E65D21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322" y="3179573"/>
            <a:ext cx="5410625" cy="2914652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EBC0ACE-171D-9386-D577-75865E956F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3154" y="3454021"/>
            <a:ext cx="5448720" cy="2599941"/>
          </a:xfrm>
          <a:prstGeom prst="rect">
            <a:avLst/>
          </a:prstGeom>
        </p:spPr>
      </p:pic>
      <p:pic>
        <p:nvPicPr>
          <p:cNvPr id="10" name="Afbeelding 9" descr="Afbeelding met tekst, Elektrisch blauw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785D4A08-0926-5530-7545-9DECD95EA3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47" y="6201441"/>
            <a:ext cx="2679700" cy="405130"/>
          </a:xfrm>
          <a:prstGeom prst="rect">
            <a:avLst/>
          </a:prstGeom>
        </p:spPr>
      </p:pic>
      <p:pic>
        <p:nvPicPr>
          <p:cNvPr id="11" name="Afbeelding 10" descr="Afbeelding met tekst, Elektrisch blauw, schermopname, Lettertype&#10;&#10;Door AI gegenereerde inhoud is mogelijk onjuist.">
            <a:extLst>
              <a:ext uri="{FF2B5EF4-FFF2-40B4-BE49-F238E27FC236}">
                <a16:creationId xmlns:a16="http://schemas.microsoft.com/office/drawing/2014/main" id="{2305067D-B828-BF96-BF04-926947090B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64" y="6201441"/>
            <a:ext cx="2679700" cy="4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759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2DB8E-4D38-147F-C5FB-A29A4A8A7F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50A30BF-0F5A-1B3C-E0AD-C61A693E70AA}"/>
              </a:ext>
            </a:extLst>
          </p:cNvPr>
          <p:cNvSpPr txBox="1"/>
          <p:nvPr/>
        </p:nvSpPr>
        <p:spPr>
          <a:xfrm>
            <a:off x="536377" y="321777"/>
            <a:ext cx="70253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6: Schrijf zelf de juiste code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BD72F5D6-0413-60BC-3DCE-F4D2DE4182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77" y="5473771"/>
            <a:ext cx="727647" cy="727647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20822783-6EC1-F13B-9EF5-BBCF9E9A20F7}"/>
              </a:ext>
            </a:extLst>
          </p:cNvPr>
          <p:cNvSpPr txBox="1"/>
          <p:nvPr/>
        </p:nvSpPr>
        <p:spPr>
          <a:xfrm>
            <a:off x="1489411" y="5659348"/>
            <a:ext cx="1095942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Test je code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en als ze niet werkt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pas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dan aan.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3F61B010-1FB8-3F3A-2DA9-2CE3A8D74A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8184" y="1273112"/>
            <a:ext cx="2743232" cy="1895324"/>
          </a:xfrm>
          <a:prstGeom prst="rect">
            <a:avLst/>
          </a:prstGeom>
        </p:spPr>
      </p:pic>
      <p:pic>
        <p:nvPicPr>
          <p:cNvPr id="18" name="Afbeelding 17">
            <a:extLst>
              <a:ext uri="{FF2B5EF4-FFF2-40B4-BE49-F238E27FC236}">
                <a16:creationId xmlns:a16="http://schemas.microsoft.com/office/drawing/2014/main" id="{E29ECE21-F90D-7E5D-9159-34D7824BC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624" y="1248188"/>
            <a:ext cx="2773125" cy="1960095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2670C713-0CD4-00B6-8C71-61921B3EE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616" y="3475714"/>
            <a:ext cx="2651549" cy="1874894"/>
          </a:xfrm>
          <a:prstGeom prst="rect">
            <a:avLst/>
          </a:prstGeom>
        </p:spPr>
      </p:pic>
      <p:pic>
        <p:nvPicPr>
          <p:cNvPr id="22" name="Afbeelding 21">
            <a:extLst>
              <a:ext uri="{FF2B5EF4-FFF2-40B4-BE49-F238E27FC236}">
                <a16:creationId xmlns:a16="http://schemas.microsoft.com/office/drawing/2014/main" id="{F6E82002-101C-B8CF-9F9D-97FF8D25A6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8080" y="3475714"/>
            <a:ext cx="2743232" cy="1928349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CFC70235-5BAC-C75A-C699-CB5F2B98505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377" y="1273352"/>
            <a:ext cx="2771599" cy="1911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569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BF0BA1-55E4-4BA4-E5C8-F224B874B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2C94A20-7768-4C6E-D328-9CB23E35C4F4}"/>
              </a:ext>
            </a:extLst>
          </p:cNvPr>
          <p:cNvSpPr txBox="1"/>
          <p:nvPr/>
        </p:nvSpPr>
        <p:spPr>
          <a:xfrm>
            <a:off x="2082518" y="684685"/>
            <a:ext cx="83116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EXTRA: Rijdt de robot niet recht?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CF567562-E6B6-A0B3-405A-37C4C1AB7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0EEFA151-E6A1-FE31-E39C-F1C2CB37F243}"/>
              </a:ext>
            </a:extLst>
          </p:cNvPr>
          <p:cNvSpPr txBox="1"/>
          <p:nvPr/>
        </p:nvSpPr>
        <p:spPr>
          <a:xfrm>
            <a:off x="694309" y="1610713"/>
            <a:ext cx="1095942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De motor is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uniek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.              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Stel de afwijking in.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1 = een beetje afwijking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2 = veel afwijking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Rijdt hij naar links:             Rijdt hij naar rechts:</a:t>
            </a: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endParaRPr lang="nl-NL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Laat deze code altijd staan zodat hij altijd recht rijdt.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Afbeelding 2" descr="Afbeelding met tekst, Lettertype, logo, schermopname&#10;&#10;Door AI gegenereerde inhoud is mogelijk onjuist.">
            <a:extLst>
              <a:ext uri="{FF2B5EF4-FFF2-40B4-BE49-F238E27FC236}">
                <a16:creationId xmlns:a16="http://schemas.microsoft.com/office/drawing/2014/main" id="{56376DA7-7A88-8532-23D4-C9097709D7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729" r="50197"/>
          <a:stretch/>
        </p:blipFill>
        <p:spPr bwMode="auto">
          <a:xfrm>
            <a:off x="1304252" y="3991901"/>
            <a:ext cx="2597785" cy="12922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Afbeelding 5" descr="Afbeelding met tekst, Lettertype, logo, schermopname&#10;&#10;Door AI gegenereerde inhoud is mogelijk onjuist.">
            <a:extLst>
              <a:ext uri="{FF2B5EF4-FFF2-40B4-BE49-F238E27FC236}">
                <a16:creationId xmlns:a16="http://schemas.microsoft.com/office/drawing/2014/main" id="{FE55C729-F02B-A498-04F2-956F0CC0D1D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803"/>
          <a:stretch/>
        </p:blipFill>
        <p:spPr bwMode="auto">
          <a:xfrm>
            <a:off x="6158753" y="3991901"/>
            <a:ext cx="2670175" cy="138366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ADD6ED79-25DA-A7AD-1EC7-B1ADD39139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6004" y="1610713"/>
            <a:ext cx="6445848" cy="16435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A385E02A-180A-3ED0-5CA5-E685D25775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41" y="475072"/>
            <a:ext cx="892042" cy="892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5254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DCF59C-DE50-82DB-0BBD-A393040F7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B2B6B26-B316-CFDF-EBC5-E51F08201753}"/>
              </a:ext>
            </a:extLst>
          </p:cNvPr>
          <p:cNvSpPr txBox="1"/>
          <p:nvPr/>
        </p:nvSpPr>
        <p:spPr>
          <a:xfrm>
            <a:off x="399799" y="310983"/>
            <a:ext cx="11245130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500" dirty="0">
                <a:solidFill>
                  <a:srgbClr val="C00000"/>
                </a:solidFill>
                <a:latin typeface="Jumble" panose="02000503000000020004" pitchFamily="2" charset="0"/>
              </a:rPr>
              <a:t>6. Deze code zullen we stap per stap programmaren</a:t>
            </a:r>
            <a:endParaRPr lang="nl-BE" sz="35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pic>
        <p:nvPicPr>
          <p:cNvPr id="2" name="Afbeelding 1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059E1999-E887-C97F-7C7F-01F3EF2831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99" y="1029849"/>
            <a:ext cx="5588046" cy="5517168"/>
          </a:xfrm>
          <a:prstGeom prst="rect">
            <a:avLst/>
          </a:prstGeom>
        </p:spPr>
      </p:pic>
      <p:sp>
        <p:nvSpPr>
          <p:cNvPr id="5" name="Rechthoek 4">
            <a:extLst>
              <a:ext uri="{FF2B5EF4-FFF2-40B4-BE49-F238E27FC236}">
                <a16:creationId xmlns:a16="http://schemas.microsoft.com/office/drawing/2014/main" id="{3DB31C9E-6C21-EEC8-3159-260EE4BF0D99}"/>
              </a:ext>
            </a:extLst>
          </p:cNvPr>
          <p:cNvSpPr/>
          <p:nvPr/>
        </p:nvSpPr>
        <p:spPr>
          <a:xfrm>
            <a:off x="9103664" y="1927123"/>
            <a:ext cx="217315" cy="4105229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11" name="Afbeelding 10" descr="Geen beschrijving beschikbaar.">
            <a:extLst>
              <a:ext uri="{FF2B5EF4-FFF2-40B4-BE49-F238E27FC236}">
                <a16:creationId xmlns:a16="http://schemas.microsoft.com/office/drawing/2014/main" id="{9BC56938-8231-71BE-CFCD-B6B2EA00188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70" t="9922" r="3202" b="14855"/>
          <a:stretch/>
        </p:blipFill>
        <p:spPr bwMode="auto">
          <a:xfrm>
            <a:off x="8718169" y="4616688"/>
            <a:ext cx="892680" cy="977637"/>
          </a:xfrm>
          <a:prstGeom prst="round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F924BD0B-FE56-04A1-07EE-57C3E57C199A}"/>
              </a:ext>
            </a:extLst>
          </p:cNvPr>
          <p:cNvCxnSpPr/>
          <p:nvPr/>
        </p:nvCxnSpPr>
        <p:spPr>
          <a:xfrm flipH="1" flipV="1">
            <a:off x="8589523" y="3861881"/>
            <a:ext cx="233464" cy="55447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Rechte verbindingslijn met pijl 15">
            <a:extLst>
              <a:ext uri="{FF2B5EF4-FFF2-40B4-BE49-F238E27FC236}">
                <a16:creationId xmlns:a16="http://schemas.microsoft.com/office/drawing/2014/main" id="{40A8B365-D0AA-5923-55DA-79F6CEDE5234}"/>
              </a:ext>
            </a:extLst>
          </p:cNvPr>
          <p:cNvCxnSpPr>
            <a:cxnSpLocks/>
          </p:cNvCxnSpPr>
          <p:nvPr/>
        </p:nvCxnSpPr>
        <p:spPr>
          <a:xfrm flipV="1">
            <a:off x="8635640" y="2900516"/>
            <a:ext cx="280677" cy="669695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Rechte verbindingslijn met pijl 17">
            <a:extLst>
              <a:ext uri="{FF2B5EF4-FFF2-40B4-BE49-F238E27FC236}">
                <a16:creationId xmlns:a16="http://schemas.microsoft.com/office/drawing/2014/main" id="{E8776EBD-3DCF-CC8E-EA94-B42C1415CB69}"/>
              </a:ext>
            </a:extLst>
          </p:cNvPr>
          <p:cNvCxnSpPr/>
          <p:nvPr/>
        </p:nvCxnSpPr>
        <p:spPr>
          <a:xfrm flipH="1" flipV="1">
            <a:off x="8617837" y="2100040"/>
            <a:ext cx="233464" cy="554476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036249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B38F0-010C-0858-0DF3-5DD12CA1D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BA9D751-01EC-A6B3-2B50-7D2CFDFDFB00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7: De lijnsensor gebruiken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F624136-2D20-BC7E-97A7-EF8BB05588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20E9EBA-47FA-0623-D6C1-6B0B560B42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3701" y="2508565"/>
            <a:ext cx="6495215" cy="2968870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842C3181-74A2-ACD0-44ED-D8FF69152991}"/>
              </a:ext>
            </a:extLst>
          </p:cNvPr>
          <p:cNvSpPr txBox="1"/>
          <p:nvPr/>
        </p:nvSpPr>
        <p:spPr>
          <a:xfrm>
            <a:off x="509483" y="1050821"/>
            <a:ext cx="10086799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Stap 1: 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Plug de sensor juist in.</a:t>
            </a:r>
          </a:p>
          <a:p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Doe dit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voorzichtig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zodat je de pinnen niet beschadigt.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8" name="Ovaal 7">
            <a:extLst>
              <a:ext uri="{FF2B5EF4-FFF2-40B4-BE49-F238E27FC236}">
                <a16:creationId xmlns:a16="http://schemas.microsoft.com/office/drawing/2014/main" id="{D579BDB9-63DA-CD1D-978E-E7AF38D53DCB}"/>
              </a:ext>
            </a:extLst>
          </p:cNvPr>
          <p:cNvSpPr/>
          <p:nvPr/>
        </p:nvSpPr>
        <p:spPr>
          <a:xfrm>
            <a:off x="1288971" y="3146902"/>
            <a:ext cx="1014958" cy="91084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1026" name="Picture 2" descr="Line sensor:Move Line Follow - for line follower robots - Kitronik ...">
            <a:extLst>
              <a:ext uri="{FF2B5EF4-FFF2-40B4-BE49-F238E27FC236}">
                <a16:creationId xmlns:a16="http://schemas.microsoft.com/office/drawing/2014/main" id="{8D304D45-EF79-3D17-6800-844A1AC542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971" y="3197238"/>
            <a:ext cx="4317590" cy="2230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al 1">
            <a:extLst>
              <a:ext uri="{FF2B5EF4-FFF2-40B4-BE49-F238E27FC236}">
                <a16:creationId xmlns:a16="http://schemas.microsoft.com/office/drawing/2014/main" id="{8C7B96C8-85BE-5A8C-A480-92C75260E5DB}"/>
              </a:ext>
            </a:extLst>
          </p:cNvPr>
          <p:cNvSpPr/>
          <p:nvPr/>
        </p:nvSpPr>
        <p:spPr>
          <a:xfrm>
            <a:off x="7664732" y="4086959"/>
            <a:ext cx="546650" cy="5606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BBE6DBA3-3AA2-21C0-EDBB-83AC92A760B7}"/>
              </a:ext>
            </a:extLst>
          </p:cNvPr>
          <p:cNvSpPr/>
          <p:nvPr/>
        </p:nvSpPr>
        <p:spPr>
          <a:xfrm>
            <a:off x="10811054" y="4103158"/>
            <a:ext cx="546650" cy="56066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604435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39AD0A-9B70-3A3D-A44D-9AEB546408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533885FC-9AFE-AC09-B9AD-186A52325B4E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variabele instellen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1D89181A-4996-3F97-808A-35C49DABA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10E5A4F-A7EB-508E-80FB-3B1F264A00CA}"/>
              </a:ext>
            </a:extLst>
          </p:cNvPr>
          <p:cNvSpPr txBox="1"/>
          <p:nvPr/>
        </p:nvSpPr>
        <p:spPr>
          <a:xfrm>
            <a:off x="509483" y="1050821"/>
            <a:ext cx="10086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Maak </a:t>
            </a:r>
            <a:r>
              <a:rPr lang="nl-NL" sz="2500" b="1" dirty="0">
                <a:solidFill>
                  <a:srgbClr val="C0000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2 variabelen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Noem ze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sensor links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en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sensor rechts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9" name="Afbeelding 8" descr="Afbeelding met tekst, Lettertype, schermopname, logo&#10;&#10;Door AI gegenereerde inhoud is mogelijk onjuist.">
            <a:extLst>
              <a:ext uri="{FF2B5EF4-FFF2-40B4-BE49-F238E27FC236}">
                <a16:creationId xmlns:a16="http://schemas.microsoft.com/office/drawing/2014/main" id="{517B2C64-128A-BBAE-D662-EE60ED2F19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389" y="2292611"/>
            <a:ext cx="1192530" cy="617220"/>
          </a:xfrm>
          <a:prstGeom prst="rect">
            <a:avLst/>
          </a:prstGeom>
        </p:spPr>
      </p:pic>
      <p:pic>
        <p:nvPicPr>
          <p:cNvPr id="10" name="Afbeelding 9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8D23EDA9-ACA6-678D-7423-5E53602186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264" y="2266576"/>
            <a:ext cx="2434590" cy="9988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Afbeelding 10" descr="Afbeelding met tekst, schermopname, Lettertype, nummer&#10;&#10;Door AI gegenereerde inhoud is mogelijk onjuist.">
            <a:extLst>
              <a:ext uri="{FF2B5EF4-FFF2-40B4-BE49-F238E27FC236}">
                <a16:creationId xmlns:a16="http://schemas.microsoft.com/office/drawing/2014/main" id="{88261231-C040-50BB-BDE8-B239C23C3A0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03"/>
          <a:stretch/>
        </p:blipFill>
        <p:spPr bwMode="auto">
          <a:xfrm>
            <a:off x="6740264" y="3572827"/>
            <a:ext cx="2433955" cy="991870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5CA80910-775D-E574-FA8B-81E1E4C44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483" y="2136869"/>
            <a:ext cx="4548637" cy="3596194"/>
          </a:xfrm>
          <a:prstGeom prst="rect">
            <a:avLst/>
          </a:prstGeom>
        </p:spPr>
      </p:pic>
      <p:sp>
        <p:nvSpPr>
          <p:cNvPr id="14" name="Ovaal 13">
            <a:extLst>
              <a:ext uri="{FF2B5EF4-FFF2-40B4-BE49-F238E27FC236}">
                <a16:creationId xmlns:a16="http://schemas.microsoft.com/office/drawing/2014/main" id="{A431D02D-6A7C-F06D-CFF9-8C0CA35F67A8}"/>
              </a:ext>
            </a:extLst>
          </p:cNvPr>
          <p:cNvSpPr/>
          <p:nvPr/>
        </p:nvSpPr>
        <p:spPr>
          <a:xfrm>
            <a:off x="3604800" y="4421589"/>
            <a:ext cx="1119599" cy="3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9456CB7A-58E6-257D-0807-1A70080B1DDF}"/>
              </a:ext>
            </a:extLst>
          </p:cNvPr>
          <p:cNvGrpSpPr/>
          <p:nvPr/>
        </p:nvGrpSpPr>
        <p:grpSpPr>
          <a:xfrm>
            <a:off x="10020035" y="2292611"/>
            <a:ext cx="1548764" cy="2127250"/>
            <a:chOff x="0" y="0"/>
            <a:chExt cx="1548945" cy="2127738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0A7DF2CA-AC17-4D2A-4B8D-A9E7FBCB8FE1}"/>
                </a:ext>
              </a:extLst>
            </p:cNvPr>
            <p:cNvSpPr/>
            <p:nvPr/>
          </p:nvSpPr>
          <p:spPr>
            <a:xfrm>
              <a:off x="715993" y="0"/>
              <a:ext cx="127733" cy="2127738"/>
            </a:xfrm>
            <a:prstGeom prst="rect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nl-BE"/>
            </a:p>
          </p:txBody>
        </p:sp>
        <p:pic>
          <p:nvPicPr>
            <p:cNvPr id="19" name="Afbeelding 18" descr="Line sensor :Move Line Follow - for line follower robots - Kitronik 56111">
              <a:extLst>
                <a:ext uri="{FF2B5EF4-FFF2-40B4-BE49-F238E27FC236}">
                  <a16:creationId xmlns:a16="http://schemas.microsoft.com/office/drawing/2014/main" id="{8F10A2C1-26DA-9C61-6001-38985C0EF1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83" b="26941"/>
            <a:stretch/>
          </p:blipFill>
          <p:spPr bwMode="auto">
            <a:xfrm>
              <a:off x="0" y="345057"/>
              <a:ext cx="910590" cy="42481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0" name="Afbeelding 19" descr="Line sensor :Move Line Follow - for line follower robots - Kitronik 56111">
              <a:extLst>
                <a:ext uri="{FF2B5EF4-FFF2-40B4-BE49-F238E27FC236}">
                  <a16:creationId xmlns:a16="http://schemas.microsoft.com/office/drawing/2014/main" id="{C8A10B54-F8E7-1437-3C9F-06FAD031785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83" b="26941"/>
            <a:stretch/>
          </p:blipFill>
          <p:spPr bwMode="auto">
            <a:xfrm>
              <a:off x="301925" y="862642"/>
              <a:ext cx="910590" cy="42481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21" name="Afbeelding 20" descr="Line sensor :Move Line Follow - for line follower robots - Kitronik 56111">
              <a:extLst>
                <a:ext uri="{FF2B5EF4-FFF2-40B4-BE49-F238E27FC236}">
                  <a16:creationId xmlns:a16="http://schemas.microsoft.com/office/drawing/2014/main" id="{C36BFE1B-AF3D-CD33-D8E4-9BED712FD4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83" b="26941"/>
            <a:stretch/>
          </p:blipFill>
          <p:spPr bwMode="auto">
            <a:xfrm>
              <a:off x="638355" y="1380227"/>
              <a:ext cx="910590" cy="42481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596DDE37-5A9F-CEB0-CDE7-13EA7143D03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67" t="3421" r="-1977" b="2146"/>
          <a:stretch/>
        </p:blipFill>
        <p:spPr bwMode="auto">
          <a:xfrm>
            <a:off x="10736950" y="1630306"/>
            <a:ext cx="478790" cy="67183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Pijl: rechts 1">
            <a:extLst>
              <a:ext uri="{FF2B5EF4-FFF2-40B4-BE49-F238E27FC236}">
                <a16:creationId xmlns:a16="http://schemas.microsoft.com/office/drawing/2014/main" id="{579E604B-4749-74A6-CF76-415157935E98}"/>
              </a:ext>
            </a:extLst>
          </p:cNvPr>
          <p:cNvSpPr/>
          <p:nvPr/>
        </p:nvSpPr>
        <p:spPr>
          <a:xfrm>
            <a:off x="11095980" y="2747163"/>
            <a:ext cx="761795" cy="16266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3" name="Pijl: rechts 2">
            <a:extLst>
              <a:ext uri="{FF2B5EF4-FFF2-40B4-BE49-F238E27FC236}">
                <a16:creationId xmlns:a16="http://schemas.microsoft.com/office/drawing/2014/main" id="{9DC8D077-D314-CEA8-B320-13E20AB00410}"/>
              </a:ext>
            </a:extLst>
          </p:cNvPr>
          <p:cNvSpPr/>
          <p:nvPr/>
        </p:nvSpPr>
        <p:spPr>
          <a:xfrm rot="10800000">
            <a:off x="9767139" y="3852191"/>
            <a:ext cx="761795" cy="162668"/>
          </a:xfrm>
          <a:prstGeom prst="rightArrow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997030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13B1A-BA9A-5249-E9B9-BAC04049B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0EFD3811-2F31-1F4E-5AE8-5D6B8D13D802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variabele links instellen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5F4FDA04-1E44-93C0-5A69-88761EEB66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3C08C50-B6C1-7A34-68B6-EC28B1661887}"/>
              </a:ext>
            </a:extLst>
          </p:cNvPr>
          <p:cNvSpPr txBox="1"/>
          <p:nvPr/>
        </p:nvSpPr>
        <p:spPr>
          <a:xfrm>
            <a:off x="509483" y="1050821"/>
            <a:ext cx="100867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Klik op deze blokken.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2" name="Afbeelding 1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40B44A9A-9B1C-31C3-CD7B-3A0904FC8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7" y="1774227"/>
            <a:ext cx="2626995" cy="1288415"/>
          </a:xfrm>
          <a:prstGeom prst="rect">
            <a:avLst/>
          </a:prstGeom>
        </p:spPr>
      </p:pic>
      <p:pic>
        <p:nvPicPr>
          <p:cNvPr id="3" name="Afbeelding 2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27F70A1C-CBFC-9E29-B75D-3E69F4C894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1769" y="1924087"/>
            <a:ext cx="4488815" cy="113855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6F9AF175-0068-B230-C503-7756B7CD05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87" y="4217211"/>
            <a:ext cx="7887892" cy="1996776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33135F45-3131-E7DC-9800-D526DA37111B}"/>
              </a:ext>
            </a:extLst>
          </p:cNvPr>
          <p:cNvSpPr txBox="1"/>
          <p:nvPr/>
        </p:nvSpPr>
        <p:spPr>
          <a:xfrm>
            <a:off x="652387" y="3476495"/>
            <a:ext cx="100867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Zet deze zo in elkaar.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581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F588A2-58FE-A232-25F6-732752516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444BFB95-722F-EC34-57BD-9FB13680B3DF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variabele rechts instellen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72590532-70CE-8CF3-EE78-D4502CAC3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DBEF22E-104E-98CB-45C3-5D19596DCC59}"/>
              </a:ext>
            </a:extLst>
          </p:cNvPr>
          <p:cNvSpPr txBox="1"/>
          <p:nvPr/>
        </p:nvSpPr>
        <p:spPr>
          <a:xfrm>
            <a:off x="509483" y="1050821"/>
            <a:ext cx="10086799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Herhaal met de stappen e, vul ‘rechts’ in.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8" name="Afbeelding 7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8DF132AE-89F7-5ABC-F283-D86A10B755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4" y="3629393"/>
            <a:ext cx="8274382" cy="2781239"/>
          </a:xfrm>
          <a:prstGeom prst="rect">
            <a:avLst/>
          </a:prstGeom>
        </p:spPr>
      </p:pic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7A1144C7-CD63-44A4-A189-D1984EF0E381}"/>
              </a:ext>
            </a:extLst>
          </p:cNvPr>
          <p:cNvCxnSpPr>
            <a:cxnSpLocks/>
          </p:cNvCxnSpPr>
          <p:nvPr/>
        </p:nvCxnSpPr>
        <p:spPr>
          <a:xfrm flipH="1">
            <a:off x="8924036" y="5543017"/>
            <a:ext cx="588010" cy="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Afbeelding 10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FB0C46C7-2B1E-E205-32FB-C89AF74FD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54" y="2029866"/>
            <a:ext cx="2626995" cy="1288415"/>
          </a:xfrm>
          <a:prstGeom prst="rect">
            <a:avLst/>
          </a:prstGeom>
        </p:spPr>
      </p:pic>
      <p:pic>
        <p:nvPicPr>
          <p:cNvPr id="12" name="Afbeelding 11" descr="Afbeelding met tekst, schermopname, Lettertype, logo&#10;&#10;Door AI gegenereerde inhoud is mogelijk onjuist.">
            <a:extLst>
              <a:ext uri="{FF2B5EF4-FFF2-40B4-BE49-F238E27FC236}">
                <a16:creationId xmlns:a16="http://schemas.microsoft.com/office/drawing/2014/main" id="{39D7D476-D96B-2C14-E6DB-45C40EAE53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036" y="2179726"/>
            <a:ext cx="4488815" cy="1138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07730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7E03-AE58-AD24-1310-49B581435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95CFF323-BE7D-8D69-EC75-9E3401794408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voorwaarde instellen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9A0A72A3-0BA8-4798-A781-16BD596A2B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8692C1FE-0D7D-85EA-0795-5DEB27DB02E5}"/>
              </a:ext>
            </a:extLst>
          </p:cNvPr>
          <p:cNvSpPr txBox="1"/>
          <p:nvPr/>
        </p:nvSpPr>
        <p:spPr>
          <a:xfrm>
            <a:off x="618712" y="5097460"/>
            <a:ext cx="10086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Voeg de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voorwaarde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in en klik 2 keer op de plus.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Daardoor kan je verschillende dingen instellen.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6E77F6C1-B02F-1D99-B5FA-4394BE07A42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75033"/>
          <a:stretch/>
        </p:blipFill>
        <p:spPr>
          <a:xfrm>
            <a:off x="7725541" y="2227"/>
            <a:ext cx="2216318" cy="253474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AF514E21-0231-7A8F-45CF-7BAB6A60AF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5314"/>
          <a:stretch/>
        </p:blipFill>
        <p:spPr>
          <a:xfrm>
            <a:off x="7099899" y="2851639"/>
            <a:ext cx="4473389" cy="1710248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58512B3F-7643-6F50-C4BE-089E4C0A23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12" y="1038628"/>
            <a:ext cx="5972176" cy="3867695"/>
          </a:xfrm>
          <a:prstGeom prst="rect">
            <a:avLst/>
          </a:prstGeom>
        </p:spPr>
      </p:pic>
      <p:sp>
        <p:nvSpPr>
          <p:cNvPr id="22" name="Ovaal 21">
            <a:extLst>
              <a:ext uri="{FF2B5EF4-FFF2-40B4-BE49-F238E27FC236}">
                <a16:creationId xmlns:a16="http://schemas.microsoft.com/office/drawing/2014/main" id="{38CEE848-0C18-B184-93A8-8453E7394781}"/>
              </a:ext>
            </a:extLst>
          </p:cNvPr>
          <p:cNvSpPr/>
          <p:nvPr/>
        </p:nvSpPr>
        <p:spPr>
          <a:xfrm>
            <a:off x="3622730" y="3659587"/>
            <a:ext cx="1119599" cy="3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66737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D99F2-74AB-D500-3C40-67BBEE1B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F65F7970-B1EF-5FE8-ABD8-DBDF1223B844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voorwaarde instellen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04524030-06FB-4CAD-C987-8893F9B6B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BC44B552-8172-8D49-C821-2755018EBB82}"/>
              </a:ext>
            </a:extLst>
          </p:cNvPr>
          <p:cNvSpPr txBox="1"/>
          <p:nvPr/>
        </p:nvSpPr>
        <p:spPr>
          <a:xfrm>
            <a:off x="618712" y="5097460"/>
            <a:ext cx="100867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Plaats het blokje bij voorwaarden in de code.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Neem het blokje met het </a:t>
            </a:r>
            <a:r>
              <a:rPr lang="nl-NL" sz="2500" b="1" dirty="0">
                <a:latin typeface="Cavolini" panose="03000502040302020204" pitchFamily="66" charset="0"/>
                <a:cs typeface="Cavolini" panose="03000502040302020204" pitchFamily="66" charset="0"/>
              </a:rPr>
              <a:t>kleiner dan &lt;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teken.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C555E5F-F16C-5D46-D1C0-041E26C6AE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3" y="1038628"/>
            <a:ext cx="4177336" cy="311203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02663C06-FBC4-B47C-C7E3-D3B3535E8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819" y="1311289"/>
            <a:ext cx="7393110" cy="3404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47126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7B522A-7951-C425-652F-D25025E51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CF442B58-FC53-2EF6-C077-CF1AEAA594C6}"/>
              </a:ext>
            </a:extLst>
          </p:cNvPr>
          <p:cNvSpPr txBox="1"/>
          <p:nvPr/>
        </p:nvSpPr>
        <p:spPr>
          <a:xfrm>
            <a:off x="509483" y="330742"/>
            <a:ext cx="9432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De lichtsterkte bepalen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D4E61C30-F041-A3DE-DA05-A4882BD380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800257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F075E10-D991-1C02-C738-367847085497}"/>
              </a:ext>
            </a:extLst>
          </p:cNvPr>
          <p:cNvSpPr txBox="1"/>
          <p:nvPr/>
        </p:nvSpPr>
        <p:spPr>
          <a:xfrm>
            <a:off x="428801" y="4835936"/>
            <a:ext cx="111715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Hoe werkt dit?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De rechtersensor krijgt geen teruggekaatst licht.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De </a:t>
            </a:r>
            <a:r>
              <a:rPr lang="nl-NL" sz="2500" dirty="0" err="1">
                <a:latin typeface="Cavolini" panose="03000502040302020204" pitchFamily="66" charset="0"/>
                <a:cs typeface="Cavolini" panose="03000502040302020204" pitchFamily="66" charset="0"/>
              </a:rPr>
              <a:t>linkersensor</a:t>
            </a: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 krijgt wel teruggekaatst licht.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Zo weet de sensor of de robot links of rechts van de lijn rijdt.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CB0C29C7-FEBF-FA58-0815-EABA76177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83" y="894991"/>
            <a:ext cx="8116433" cy="3810532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5F3FC4FC-7F99-4DA8-78B0-C9CFE2A78A23}"/>
              </a:ext>
            </a:extLst>
          </p:cNvPr>
          <p:cNvSpPr/>
          <p:nvPr/>
        </p:nvSpPr>
        <p:spPr>
          <a:xfrm>
            <a:off x="10342768" y="2280827"/>
            <a:ext cx="165735" cy="1038860"/>
          </a:xfrm>
          <a:prstGeom prst="rect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nl-BE"/>
          </a:p>
        </p:txBody>
      </p:sp>
      <p:pic>
        <p:nvPicPr>
          <p:cNvPr id="9" name="Afbeelding 8" descr="Line sensor :Move Line Follow - for line follower robots - Kitronik 56111">
            <a:extLst>
              <a:ext uri="{FF2B5EF4-FFF2-40B4-BE49-F238E27FC236}">
                <a16:creationId xmlns:a16="http://schemas.microsoft.com/office/drawing/2014/main" id="{58FD523A-4425-7208-D637-E099FC97F71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3" b="26941"/>
          <a:stretch/>
        </p:blipFill>
        <p:spPr bwMode="auto">
          <a:xfrm>
            <a:off x="9665858" y="2412272"/>
            <a:ext cx="910590" cy="4248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018944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2ED73C-EA5E-3FEF-1A3E-51C52D327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DA0E4607-8226-C2C5-CE50-B226C3A0E925}"/>
              </a:ext>
            </a:extLst>
          </p:cNvPr>
          <p:cNvSpPr txBox="1"/>
          <p:nvPr/>
        </p:nvSpPr>
        <p:spPr>
          <a:xfrm>
            <a:off x="509483" y="330742"/>
            <a:ext cx="405764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Op de lijn rijden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7386A43-7C75-4C5C-8732-770FF738FD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00F3F398-7E38-7719-4807-68D7D5BA55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C6679CAA-5E51-5CE8-4C16-621E2F12D3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15" name="Rectangle 11">
            <a:extLst>
              <a:ext uri="{FF2B5EF4-FFF2-40B4-BE49-F238E27FC236}">
                <a16:creationId xmlns:a16="http://schemas.microsoft.com/office/drawing/2014/main" id="{1DAB1296-1258-DFA4-E958-CC002D057F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20963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nl-BE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C84488B5-5894-A7F6-E90E-3AD778C70F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681" y="1312406"/>
            <a:ext cx="5064852" cy="3062367"/>
          </a:xfrm>
          <a:prstGeom prst="rect">
            <a:avLst/>
          </a:prstGeom>
        </p:spPr>
      </p:pic>
      <p:sp>
        <p:nvSpPr>
          <p:cNvPr id="13" name="Ovaal 12">
            <a:extLst>
              <a:ext uri="{FF2B5EF4-FFF2-40B4-BE49-F238E27FC236}">
                <a16:creationId xmlns:a16="http://schemas.microsoft.com/office/drawing/2014/main" id="{9C10E1D0-BD03-27BE-F07E-CECA6D8EB5EB}"/>
              </a:ext>
            </a:extLst>
          </p:cNvPr>
          <p:cNvSpPr/>
          <p:nvPr/>
        </p:nvSpPr>
        <p:spPr>
          <a:xfrm>
            <a:off x="2869694" y="3268630"/>
            <a:ext cx="1119599" cy="32074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4945BCE-27C0-EAA3-DFA2-85F80533F3A4}"/>
              </a:ext>
            </a:extLst>
          </p:cNvPr>
          <p:cNvSpPr txBox="1"/>
          <p:nvPr/>
        </p:nvSpPr>
        <p:spPr>
          <a:xfrm>
            <a:off x="2741696" y="5095141"/>
            <a:ext cx="31660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Vul de code aan.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6" name="Afbeelding 5" descr="Afbeelding met tekst, schermopname, Lettertype, ontwerp&#10;&#10;Door AI gegenereerde inhoud is mogelijk onjuist.">
            <a:extLst>
              <a:ext uri="{FF2B5EF4-FFF2-40B4-BE49-F238E27FC236}">
                <a16:creationId xmlns:a16="http://schemas.microsoft.com/office/drawing/2014/main" id="{DB513BC6-ADDA-DAB2-1C60-C03943AB16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5954" y="330742"/>
            <a:ext cx="5725624" cy="565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798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166B9-AA96-E990-F5A7-B6771D507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E92AB494-740D-7A7D-0924-CF97FD050D3C}"/>
              </a:ext>
            </a:extLst>
          </p:cNvPr>
          <p:cNvSpPr txBox="1"/>
          <p:nvPr/>
        </p:nvSpPr>
        <p:spPr>
          <a:xfrm>
            <a:off x="509483" y="330742"/>
            <a:ext cx="52048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4000" dirty="0">
                <a:solidFill>
                  <a:srgbClr val="C00000"/>
                </a:solidFill>
                <a:latin typeface="Jumble" panose="02000503000000020004" pitchFamily="2" charset="0"/>
              </a:rPr>
              <a:t>Het parcours maken</a:t>
            </a:r>
            <a:endParaRPr lang="nl-BE" sz="4000" dirty="0">
              <a:solidFill>
                <a:srgbClr val="C00000"/>
              </a:solidFill>
              <a:latin typeface="Jumble" panose="02000503000000020004" pitchFamily="2" charset="0"/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9B58C6B6-A3AA-7C6D-89FD-17E6FBA69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8790" y="11720195"/>
            <a:ext cx="90805" cy="2278380"/>
          </a:xfrm>
          <a:prstGeom prst="rect">
            <a:avLst/>
          </a:prstGeom>
          <a:solidFill>
            <a:srgbClr val="7F7F7F"/>
          </a:solidFill>
          <a:ln w="38100" algn="ctr">
            <a:solidFill>
              <a:srgbClr val="7F7F7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7" name="Ovaal 6">
            <a:extLst>
              <a:ext uri="{FF2B5EF4-FFF2-40B4-BE49-F238E27FC236}">
                <a16:creationId xmlns:a16="http://schemas.microsoft.com/office/drawing/2014/main" id="{BFA1EDA1-972F-ADE8-D664-58E79347EA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41415" y="1257363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sp>
        <p:nvSpPr>
          <p:cNvPr id="9" name="Ovaal 8">
            <a:extLst>
              <a:ext uri="{FF2B5EF4-FFF2-40B4-BE49-F238E27FC236}">
                <a16:creationId xmlns:a16="http://schemas.microsoft.com/office/drawing/2014/main" id="{21E6CCD5-76A4-4D58-5DB3-46470A116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635" y="12566015"/>
            <a:ext cx="220980" cy="220980"/>
          </a:xfrm>
          <a:prstGeom prst="ellipse">
            <a:avLst/>
          </a:prstGeom>
          <a:noFill/>
          <a:ln w="38100" algn="ctr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vert="horz" wrap="square" lIns="91440" tIns="45720" rIns="91440" bIns="45720" anchor="t" anchorCtr="0" upright="1">
            <a:noAutofit/>
          </a:bodyPr>
          <a:lstStyle/>
          <a:p>
            <a:endParaRPr lang="nl-BE"/>
          </a:p>
        </p:txBody>
      </p:sp>
      <p:pic>
        <p:nvPicPr>
          <p:cNvPr id="16" name="Afbeelding 15">
            <a:extLst>
              <a:ext uri="{FF2B5EF4-FFF2-40B4-BE49-F238E27FC236}">
                <a16:creationId xmlns:a16="http://schemas.microsoft.com/office/drawing/2014/main" id="{FCF22F13-334B-0959-0273-FB6685B15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06" y="1735929"/>
            <a:ext cx="2280202" cy="3946101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4E95CFF-BE63-74F4-0B42-5AA4453F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457" y="1433255"/>
            <a:ext cx="7792537" cy="1819529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E6A8951A-0A91-BCF9-9D81-A7C9965B8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68674" y="5085610"/>
            <a:ext cx="1192840" cy="1192840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0A923908-D753-8C2D-3E0D-33C9075B8155}"/>
              </a:ext>
            </a:extLst>
          </p:cNvPr>
          <p:cNvSpPr txBox="1"/>
          <p:nvPr/>
        </p:nvSpPr>
        <p:spPr>
          <a:xfrm>
            <a:off x="5544088" y="5424745"/>
            <a:ext cx="590046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Welke bocht of hoek </a:t>
            </a:r>
            <a:b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</a:br>
            <a:r>
              <a:rPr lang="nl-NL" sz="2500" dirty="0">
                <a:latin typeface="Cavolini" panose="03000502040302020204" pitchFamily="66" charset="0"/>
                <a:cs typeface="Cavolini" panose="03000502040302020204" pitchFamily="66" charset="0"/>
              </a:rPr>
              <a:t>werkt wel en welke niet?</a:t>
            </a:r>
            <a:endParaRPr lang="nl-BE" sz="2500" dirty="0"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2D809BA-E48F-F714-2256-72B58CC3D8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57534" y="3581754"/>
            <a:ext cx="1457528" cy="1326745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9F6A3BE7-9E0C-8AB9-E71F-DC9B1E224F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03937" y="3505824"/>
            <a:ext cx="1225288" cy="1326745"/>
          </a:xfrm>
          <a:prstGeom prst="rect">
            <a:avLst/>
          </a:prstGeom>
        </p:spPr>
      </p:pic>
      <p:sp>
        <p:nvSpPr>
          <p:cNvPr id="14" name="Tekstvak 13">
            <a:extLst>
              <a:ext uri="{FF2B5EF4-FFF2-40B4-BE49-F238E27FC236}">
                <a16:creationId xmlns:a16="http://schemas.microsoft.com/office/drawing/2014/main" id="{5BBB616D-D102-669A-F524-18ADB2788092}"/>
              </a:ext>
            </a:extLst>
          </p:cNvPr>
          <p:cNvSpPr txBox="1"/>
          <p:nvPr/>
        </p:nvSpPr>
        <p:spPr>
          <a:xfrm>
            <a:off x="6336532" y="4934813"/>
            <a:ext cx="424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i="1" dirty="0"/>
              <a:t>splitsing                               kruispunt</a:t>
            </a:r>
            <a:endParaRPr lang="nl-BE" i="1" dirty="0"/>
          </a:p>
        </p:txBody>
      </p:sp>
    </p:spTree>
    <p:extLst>
      <p:ext uri="{BB962C8B-B14F-4D97-AF65-F5344CB8AC3E}">
        <p14:creationId xmlns:p14="http://schemas.microsoft.com/office/powerpoint/2010/main" val="2711660207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752</Words>
  <Application>Microsoft Office PowerPoint</Application>
  <PresentationFormat>Breedbeeld</PresentationFormat>
  <Paragraphs>84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6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5" baseType="lpstr">
      <vt:lpstr>Meiryo</vt:lpstr>
      <vt:lpstr>Aptos</vt:lpstr>
      <vt:lpstr>Aptos Display</vt:lpstr>
      <vt:lpstr>Arial</vt:lpstr>
      <vt:lpstr>Cavolini</vt:lpstr>
      <vt:lpstr>Jumble</vt:lpstr>
      <vt:lpstr>Kantoorthema</vt:lpstr>
      <vt:lpstr>PowerPoint-presentatie</vt:lpstr>
      <vt:lpstr>PowerPoint-presentatie</vt:lpstr>
      <vt:lpstr>PowerPoint-presentatie</vt:lpstr>
      <vt:lpstr>PowerPoint-presentatie</vt:lpstr>
      <vt:lpstr>1: Wat heb je nodig?</vt:lpstr>
      <vt:lpstr>PowerPoint-presentatie</vt:lpstr>
      <vt:lpstr>PowerPoint-presentatie</vt:lpstr>
      <vt:lpstr>PowerPoint-presentatie</vt:lpstr>
      <vt:lpstr>PowerPoint-presentatie</vt:lpstr>
      <vt:lpstr>De micro:bit verbinden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5: Wat als het niet werkt?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Ward Seynaeve</cp:lastModifiedBy>
  <cp:revision>81</cp:revision>
  <dcterms:created xsi:type="dcterms:W3CDTF">2024-11-20T18:20:50Z</dcterms:created>
  <dcterms:modified xsi:type="dcterms:W3CDTF">2025-04-01T16:30:11Z</dcterms:modified>
</cp:coreProperties>
</file>